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4v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5"/>
  </p:notesMasterIdLst>
  <p:sldIdLst>
    <p:sldId id="270" r:id="rId2"/>
    <p:sldId id="283" r:id="rId3"/>
    <p:sldId id="284" r:id="rId4"/>
    <p:sldId id="280" r:id="rId5"/>
    <p:sldId id="285" r:id="rId6"/>
    <p:sldId id="287" r:id="rId7"/>
    <p:sldId id="289" r:id="rId8"/>
    <p:sldId id="288" r:id="rId9"/>
    <p:sldId id="301" r:id="rId10"/>
    <p:sldId id="259" r:id="rId11"/>
    <p:sldId id="300" r:id="rId12"/>
    <p:sldId id="302" r:id="rId13"/>
    <p:sldId id="278" r:id="rId14"/>
    <p:sldId id="260" r:id="rId15"/>
    <p:sldId id="279" r:id="rId16"/>
    <p:sldId id="274" r:id="rId17"/>
    <p:sldId id="263" r:id="rId18"/>
    <p:sldId id="293" r:id="rId19"/>
    <p:sldId id="294" r:id="rId20"/>
    <p:sldId id="304" r:id="rId21"/>
    <p:sldId id="305" r:id="rId22"/>
    <p:sldId id="295" r:id="rId23"/>
    <p:sldId id="261" r:id="rId24"/>
    <p:sldId id="296" r:id="rId25"/>
    <p:sldId id="297" r:id="rId26"/>
    <p:sldId id="306" r:id="rId27"/>
    <p:sldId id="262" r:id="rId28"/>
    <p:sldId id="307" r:id="rId29"/>
    <p:sldId id="264" r:id="rId30"/>
    <p:sldId id="292" r:id="rId31"/>
    <p:sldId id="298" r:id="rId32"/>
    <p:sldId id="308" r:id="rId33"/>
    <p:sldId id="266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8D739AC-1611-674B-A712-401EEEC76991}">
          <p14:sldIdLst>
            <p14:sldId id="270"/>
            <p14:sldId id="283"/>
            <p14:sldId id="284"/>
            <p14:sldId id="280"/>
            <p14:sldId id="285"/>
            <p14:sldId id="287"/>
            <p14:sldId id="289"/>
            <p14:sldId id="288"/>
            <p14:sldId id="301"/>
            <p14:sldId id="259"/>
            <p14:sldId id="300"/>
            <p14:sldId id="302"/>
            <p14:sldId id="278"/>
            <p14:sldId id="260"/>
            <p14:sldId id="279"/>
            <p14:sldId id="274"/>
            <p14:sldId id="263"/>
            <p14:sldId id="293"/>
            <p14:sldId id="294"/>
            <p14:sldId id="304"/>
            <p14:sldId id="305"/>
            <p14:sldId id="295"/>
            <p14:sldId id="261"/>
            <p14:sldId id="296"/>
            <p14:sldId id="297"/>
            <p14:sldId id="306"/>
            <p14:sldId id="262"/>
            <p14:sldId id="307"/>
            <p14:sldId id="264"/>
            <p14:sldId id="292"/>
            <p14:sldId id="298"/>
            <p14:sldId id="308"/>
            <p14:sldId id="26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ndon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38DB"/>
    <a:srgbClr val="D3A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0743" autoAdjust="0"/>
  </p:normalViewPr>
  <p:slideViewPr>
    <p:cSldViewPr>
      <p:cViewPr>
        <p:scale>
          <a:sx n="140" d="100"/>
          <a:sy n="140" d="100"/>
        </p:scale>
        <p:origin x="-480" y="4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8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commentAuthors" Target="commentAuthors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111AF4-DCC6-47C1-B8A1-48CD45BCAD6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BE9627-D2F9-4D0E-8225-796FCE420E54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Admin Panel</a:t>
          </a:r>
          <a:endParaRPr lang="en-US" dirty="0">
            <a:latin typeface="Myriad Pro"/>
          </a:endParaRPr>
        </a:p>
      </dgm:t>
    </dgm:pt>
    <dgm:pt modelId="{7B18E32F-3ECD-4900-96BC-8B919739855B}" type="parTrans" cxnId="{A4AACFAF-C295-43E6-A8DB-4226D621576A}">
      <dgm:prSet/>
      <dgm:spPr/>
      <dgm:t>
        <a:bodyPr/>
        <a:lstStyle/>
        <a:p>
          <a:endParaRPr lang="en-US"/>
        </a:p>
      </dgm:t>
    </dgm:pt>
    <dgm:pt modelId="{96AC108C-4864-46B0-B950-51C259E6B4FE}" type="sibTrans" cxnId="{A4AACFAF-C295-43E6-A8DB-4226D621576A}">
      <dgm:prSet/>
      <dgm:spPr/>
      <dgm:t>
        <a:bodyPr/>
        <a:lstStyle/>
        <a:p>
          <a:endParaRPr lang="en-US"/>
        </a:p>
      </dgm:t>
    </dgm:pt>
    <dgm:pt modelId="{2C4C0F1C-D20F-4B53-A0FB-891CDAC78AC7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Search</a:t>
          </a:r>
          <a:endParaRPr lang="en-US" dirty="0">
            <a:latin typeface="Myriad Pro"/>
          </a:endParaRPr>
        </a:p>
      </dgm:t>
    </dgm:pt>
    <dgm:pt modelId="{00EE1239-08D5-46A6-9B27-CF92E8E0E663}" type="parTrans" cxnId="{ED673A29-89CD-46CD-9EF9-5AEF1DEE67A9}">
      <dgm:prSet/>
      <dgm:spPr/>
      <dgm:t>
        <a:bodyPr/>
        <a:lstStyle/>
        <a:p>
          <a:endParaRPr lang="en-US"/>
        </a:p>
      </dgm:t>
    </dgm:pt>
    <dgm:pt modelId="{3C88D5F2-DD8C-4040-A892-24DD8FC53C2C}" type="sibTrans" cxnId="{ED673A29-89CD-46CD-9EF9-5AEF1DEE67A9}">
      <dgm:prSet/>
      <dgm:spPr/>
      <dgm:t>
        <a:bodyPr/>
        <a:lstStyle/>
        <a:p>
          <a:endParaRPr lang="en-US"/>
        </a:p>
      </dgm:t>
    </dgm:pt>
    <dgm:pt modelId="{6B01C389-1B56-4ACA-8760-6CF5A926D109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Analyze</a:t>
          </a:r>
          <a:endParaRPr lang="en-US" dirty="0">
            <a:latin typeface="Myriad Pro"/>
          </a:endParaRPr>
        </a:p>
      </dgm:t>
    </dgm:pt>
    <dgm:pt modelId="{A733B912-D9D5-4FD9-AE72-6DA592F65BCB}" type="parTrans" cxnId="{981E0FF6-02DD-4F8B-96EE-427854F1D576}">
      <dgm:prSet/>
      <dgm:spPr/>
      <dgm:t>
        <a:bodyPr/>
        <a:lstStyle/>
        <a:p>
          <a:endParaRPr lang="en-US"/>
        </a:p>
      </dgm:t>
    </dgm:pt>
    <dgm:pt modelId="{7885574F-3632-4D4F-90E9-6187940BD9A9}" type="sibTrans" cxnId="{981E0FF6-02DD-4F8B-96EE-427854F1D576}">
      <dgm:prSet/>
      <dgm:spPr/>
      <dgm:t>
        <a:bodyPr/>
        <a:lstStyle/>
        <a:p>
          <a:endParaRPr lang="en-US"/>
        </a:p>
      </dgm:t>
    </dgm:pt>
    <dgm:pt modelId="{B74A1F03-695F-4CD4-A144-1D4F9448CBE4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maintains</a:t>
          </a:r>
          <a:endParaRPr lang="en-US" dirty="0">
            <a:latin typeface="Myriad Pro"/>
          </a:endParaRPr>
        </a:p>
      </dgm:t>
    </dgm:pt>
    <dgm:pt modelId="{1A316F51-3DC2-40C1-B094-1BA265AEE069}" type="parTrans" cxnId="{660CB2B7-B45E-4658-8AFE-6C49FA13627D}">
      <dgm:prSet/>
      <dgm:spPr/>
      <dgm:t>
        <a:bodyPr/>
        <a:lstStyle/>
        <a:p>
          <a:endParaRPr lang="en-US"/>
        </a:p>
      </dgm:t>
    </dgm:pt>
    <dgm:pt modelId="{08F6AE1F-1828-4A80-BD7F-6CE04519CE32}" type="sibTrans" cxnId="{660CB2B7-B45E-4658-8AFE-6C49FA13627D}">
      <dgm:prSet/>
      <dgm:spPr/>
      <dgm:t>
        <a:bodyPr/>
        <a:lstStyle/>
        <a:p>
          <a:endParaRPr lang="en-US"/>
        </a:p>
      </dgm:t>
    </dgm:pt>
    <dgm:pt modelId="{5C6D2FB1-0CF3-42DA-BDA4-1A7C2E7A28AD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refines</a:t>
          </a:r>
          <a:endParaRPr lang="en-US" dirty="0">
            <a:latin typeface="Myriad Pro"/>
          </a:endParaRPr>
        </a:p>
      </dgm:t>
    </dgm:pt>
    <dgm:pt modelId="{84B6CED8-9D24-4A30-ABC4-D015C70CF098}" type="parTrans" cxnId="{972844FE-8A4C-461B-A887-869D49A2E2E3}">
      <dgm:prSet/>
      <dgm:spPr/>
      <dgm:t>
        <a:bodyPr/>
        <a:lstStyle/>
        <a:p>
          <a:endParaRPr lang="en-US"/>
        </a:p>
      </dgm:t>
    </dgm:pt>
    <dgm:pt modelId="{7B2C9CB9-33DE-484C-866E-8E2065A8F200}" type="sibTrans" cxnId="{972844FE-8A4C-461B-A887-869D49A2E2E3}">
      <dgm:prSet/>
      <dgm:spPr/>
      <dgm:t>
        <a:bodyPr/>
        <a:lstStyle/>
        <a:p>
          <a:endParaRPr lang="en-US"/>
        </a:p>
      </dgm:t>
    </dgm:pt>
    <dgm:pt modelId="{B90C9EAA-28C0-4985-ABC7-9AADC9AD953C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visualizes</a:t>
          </a:r>
          <a:endParaRPr lang="en-US" dirty="0">
            <a:latin typeface="Myriad Pro"/>
          </a:endParaRPr>
        </a:p>
      </dgm:t>
    </dgm:pt>
    <dgm:pt modelId="{BB28DAE4-1FFF-4400-A74D-B127592C3200}" type="parTrans" cxnId="{7192C2B2-CF7F-41C4-AAF4-8B74628DB3EE}">
      <dgm:prSet/>
      <dgm:spPr/>
      <dgm:t>
        <a:bodyPr/>
        <a:lstStyle/>
        <a:p>
          <a:endParaRPr lang="en-US"/>
        </a:p>
      </dgm:t>
    </dgm:pt>
    <dgm:pt modelId="{26CEA320-7EA0-4E0A-951B-24406E2B8A8C}" type="sibTrans" cxnId="{7192C2B2-CF7F-41C4-AAF4-8B74628DB3EE}">
      <dgm:prSet/>
      <dgm:spPr/>
      <dgm:t>
        <a:bodyPr/>
        <a:lstStyle/>
        <a:p>
          <a:endParaRPr lang="en-US"/>
        </a:p>
      </dgm:t>
    </dgm:pt>
    <dgm:pt modelId="{2E0CDA52-3DE7-4AC8-9032-4E98317350BD}" type="pres">
      <dgm:prSet presAssocID="{15111AF4-DCC6-47C1-B8A1-48CD45BCAD65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3073F417-EBBF-4AE7-A7F5-2D3DF35DBA93}" type="pres">
      <dgm:prSet presAssocID="{01BE9627-D2F9-4D0E-8225-796FCE420E54}" presName="composite" presStyleCnt="0"/>
      <dgm:spPr/>
    </dgm:pt>
    <dgm:pt modelId="{0947B972-ADC9-4DD2-8DE2-41C1F5133ACF}" type="pres">
      <dgm:prSet presAssocID="{01BE9627-D2F9-4D0E-8225-796FCE420E54}" presName="bentUpArrow1" presStyleLbl="alignImgPlace1" presStyleIdx="0" presStyleCnt="2"/>
      <dgm:spPr/>
    </dgm:pt>
    <dgm:pt modelId="{7BF98DEE-C74E-4ECE-9623-6BCD24CF8A1A}" type="pres">
      <dgm:prSet presAssocID="{01BE9627-D2F9-4D0E-8225-796FCE420E54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CF5962-1DBF-446F-890C-ECBE4A8C8603}" type="pres">
      <dgm:prSet presAssocID="{01BE9627-D2F9-4D0E-8225-796FCE420E5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CF2241-469E-48B4-A218-AB4650169E81}" type="pres">
      <dgm:prSet presAssocID="{96AC108C-4864-46B0-B950-51C259E6B4FE}" presName="sibTrans" presStyleCnt="0"/>
      <dgm:spPr/>
    </dgm:pt>
    <dgm:pt modelId="{9ECCAB18-BEC2-4F51-903D-56A8F270A029}" type="pres">
      <dgm:prSet presAssocID="{2C4C0F1C-D20F-4B53-A0FB-891CDAC78AC7}" presName="composite" presStyleCnt="0"/>
      <dgm:spPr/>
    </dgm:pt>
    <dgm:pt modelId="{F556E956-6C7A-44E4-99B9-3D3A8180288F}" type="pres">
      <dgm:prSet presAssocID="{2C4C0F1C-D20F-4B53-A0FB-891CDAC78AC7}" presName="bentUpArrow1" presStyleLbl="alignImgPlace1" presStyleIdx="1" presStyleCnt="2"/>
      <dgm:spPr/>
    </dgm:pt>
    <dgm:pt modelId="{B1540BD9-9224-45D7-8311-41B8C07DDA89}" type="pres">
      <dgm:prSet presAssocID="{2C4C0F1C-D20F-4B53-A0FB-891CDAC78AC7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FAE51E-1818-4445-8E9F-69451A2551D0}" type="pres">
      <dgm:prSet presAssocID="{2C4C0F1C-D20F-4B53-A0FB-891CDAC78AC7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8D31F3-6012-4AE6-90AB-2794C8EF3FEE}" type="pres">
      <dgm:prSet presAssocID="{3C88D5F2-DD8C-4040-A892-24DD8FC53C2C}" presName="sibTrans" presStyleCnt="0"/>
      <dgm:spPr/>
    </dgm:pt>
    <dgm:pt modelId="{B5F623EF-E96A-449F-8025-B6F38E06CC20}" type="pres">
      <dgm:prSet presAssocID="{6B01C389-1B56-4ACA-8760-6CF5A926D109}" presName="composite" presStyleCnt="0"/>
      <dgm:spPr/>
    </dgm:pt>
    <dgm:pt modelId="{078FECCA-4FE8-406E-BF54-AD8AB74EC65F}" type="pres">
      <dgm:prSet presAssocID="{6B01C389-1B56-4ACA-8760-6CF5A926D109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C508AB-94EA-4FE9-92AA-D44C9BCC3FB9}" type="pres">
      <dgm:prSet presAssocID="{6B01C389-1B56-4ACA-8760-6CF5A926D109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E5C7262-AEAA-42F4-BF7A-78ED656C631E}" type="presOf" srcId="{B74A1F03-695F-4CD4-A144-1D4F9448CBE4}" destId="{F8CF5962-1DBF-446F-890C-ECBE4A8C8603}" srcOrd="0" destOrd="0" presId="urn:microsoft.com/office/officeart/2005/8/layout/StepDownProcess"/>
    <dgm:cxn modelId="{A4AACFAF-C295-43E6-A8DB-4226D621576A}" srcId="{15111AF4-DCC6-47C1-B8A1-48CD45BCAD65}" destId="{01BE9627-D2F9-4D0E-8225-796FCE420E54}" srcOrd="0" destOrd="0" parTransId="{7B18E32F-3ECD-4900-96BC-8B919739855B}" sibTransId="{96AC108C-4864-46B0-B950-51C259E6B4FE}"/>
    <dgm:cxn modelId="{02D1DDCB-9C88-4667-8B96-4ECF450B2A1B}" type="presOf" srcId="{5C6D2FB1-0CF3-42DA-BDA4-1A7C2E7A28AD}" destId="{56FAE51E-1818-4445-8E9F-69451A2551D0}" srcOrd="0" destOrd="0" presId="urn:microsoft.com/office/officeart/2005/8/layout/StepDownProcess"/>
    <dgm:cxn modelId="{981E0FF6-02DD-4F8B-96EE-427854F1D576}" srcId="{15111AF4-DCC6-47C1-B8A1-48CD45BCAD65}" destId="{6B01C389-1B56-4ACA-8760-6CF5A926D109}" srcOrd="2" destOrd="0" parTransId="{A733B912-D9D5-4FD9-AE72-6DA592F65BCB}" sibTransId="{7885574F-3632-4D4F-90E9-6187940BD9A9}"/>
    <dgm:cxn modelId="{7192C2B2-CF7F-41C4-AAF4-8B74628DB3EE}" srcId="{6B01C389-1B56-4ACA-8760-6CF5A926D109}" destId="{B90C9EAA-28C0-4985-ABC7-9AADC9AD953C}" srcOrd="0" destOrd="0" parTransId="{BB28DAE4-1FFF-4400-A74D-B127592C3200}" sibTransId="{26CEA320-7EA0-4E0A-951B-24406E2B8A8C}"/>
    <dgm:cxn modelId="{972844FE-8A4C-461B-A887-869D49A2E2E3}" srcId="{2C4C0F1C-D20F-4B53-A0FB-891CDAC78AC7}" destId="{5C6D2FB1-0CF3-42DA-BDA4-1A7C2E7A28AD}" srcOrd="0" destOrd="0" parTransId="{84B6CED8-9D24-4A30-ABC4-D015C70CF098}" sibTransId="{7B2C9CB9-33DE-484C-866E-8E2065A8F200}"/>
    <dgm:cxn modelId="{ED673A29-89CD-46CD-9EF9-5AEF1DEE67A9}" srcId="{15111AF4-DCC6-47C1-B8A1-48CD45BCAD65}" destId="{2C4C0F1C-D20F-4B53-A0FB-891CDAC78AC7}" srcOrd="1" destOrd="0" parTransId="{00EE1239-08D5-46A6-9B27-CF92E8E0E663}" sibTransId="{3C88D5F2-DD8C-4040-A892-24DD8FC53C2C}"/>
    <dgm:cxn modelId="{0D6BB798-E909-4DAA-B9BF-B1718F95B996}" type="presOf" srcId="{6B01C389-1B56-4ACA-8760-6CF5A926D109}" destId="{078FECCA-4FE8-406E-BF54-AD8AB74EC65F}" srcOrd="0" destOrd="0" presId="urn:microsoft.com/office/officeart/2005/8/layout/StepDownProcess"/>
    <dgm:cxn modelId="{660CB2B7-B45E-4658-8AFE-6C49FA13627D}" srcId="{01BE9627-D2F9-4D0E-8225-796FCE420E54}" destId="{B74A1F03-695F-4CD4-A144-1D4F9448CBE4}" srcOrd="0" destOrd="0" parTransId="{1A316F51-3DC2-40C1-B094-1BA265AEE069}" sibTransId="{08F6AE1F-1828-4A80-BD7F-6CE04519CE32}"/>
    <dgm:cxn modelId="{D8BE7DED-78E7-4351-9038-507116502377}" type="presOf" srcId="{01BE9627-D2F9-4D0E-8225-796FCE420E54}" destId="{7BF98DEE-C74E-4ECE-9623-6BCD24CF8A1A}" srcOrd="0" destOrd="0" presId="urn:microsoft.com/office/officeart/2005/8/layout/StepDownProcess"/>
    <dgm:cxn modelId="{86C2D6C2-5049-457D-A3A6-79C6D635B8C3}" type="presOf" srcId="{2C4C0F1C-D20F-4B53-A0FB-891CDAC78AC7}" destId="{B1540BD9-9224-45D7-8311-41B8C07DDA89}" srcOrd="0" destOrd="0" presId="urn:microsoft.com/office/officeart/2005/8/layout/StepDownProcess"/>
    <dgm:cxn modelId="{16D205DF-D88E-4F70-80D4-457E69118A23}" type="presOf" srcId="{B90C9EAA-28C0-4985-ABC7-9AADC9AD953C}" destId="{A7C508AB-94EA-4FE9-92AA-D44C9BCC3FB9}" srcOrd="0" destOrd="0" presId="urn:microsoft.com/office/officeart/2005/8/layout/StepDownProcess"/>
    <dgm:cxn modelId="{355F0D91-B6C8-4956-BBF2-E11F97E4063C}" type="presOf" srcId="{15111AF4-DCC6-47C1-B8A1-48CD45BCAD65}" destId="{2E0CDA52-3DE7-4AC8-9032-4E98317350BD}" srcOrd="0" destOrd="0" presId="urn:microsoft.com/office/officeart/2005/8/layout/StepDownProcess"/>
    <dgm:cxn modelId="{DA3F94D6-7C53-4F43-92AE-1DB6DA983AC1}" type="presParOf" srcId="{2E0CDA52-3DE7-4AC8-9032-4E98317350BD}" destId="{3073F417-EBBF-4AE7-A7F5-2D3DF35DBA93}" srcOrd="0" destOrd="0" presId="urn:microsoft.com/office/officeart/2005/8/layout/StepDownProcess"/>
    <dgm:cxn modelId="{E76053DF-84D5-46F2-8848-48607FFE6D1F}" type="presParOf" srcId="{3073F417-EBBF-4AE7-A7F5-2D3DF35DBA93}" destId="{0947B972-ADC9-4DD2-8DE2-41C1F5133ACF}" srcOrd="0" destOrd="0" presId="urn:microsoft.com/office/officeart/2005/8/layout/StepDownProcess"/>
    <dgm:cxn modelId="{CBE2B82C-ED7A-4BE2-87B2-21B2F42A2228}" type="presParOf" srcId="{3073F417-EBBF-4AE7-A7F5-2D3DF35DBA93}" destId="{7BF98DEE-C74E-4ECE-9623-6BCD24CF8A1A}" srcOrd="1" destOrd="0" presId="urn:microsoft.com/office/officeart/2005/8/layout/StepDownProcess"/>
    <dgm:cxn modelId="{EDF71477-614D-42DE-8D15-C835231F5F54}" type="presParOf" srcId="{3073F417-EBBF-4AE7-A7F5-2D3DF35DBA93}" destId="{F8CF5962-1DBF-446F-890C-ECBE4A8C8603}" srcOrd="2" destOrd="0" presId="urn:microsoft.com/office/officeart/2005/8/layout/StepDownProcess"/>
    <dgm:cxn modelId="{EA0E1D45-E967-463E-BD7A-2AF0E83A86EC}" type="presParOf" srcId="{2E0CDA52-3DE7-4AC8-9032-4E98317350BD}" destId="{5FCF2241-469E-48B4-A218-AB4650169E81}" srcOrd="1" destOrd="0" presId="urn:microsoft.com/office/officeart/2005/8/layout/StepDownProcess"/>
    <dgm:cxn modelId="{14790BFF-2DC1-412D-901E-C718401C31A9}" type="presParOf" srcId="{2E0CDA52-3DE7-4AC8-9032-4E98317350BD}" destId="{9ECCAB18-BEC2-4F51-903D-56A8F270A029}" srcOrd="2" destOrd="0" presId="urn:microsoft.com/office/officeart/2005/8/layout/StepDownProcess"/>
    <dgm:cxn modelId="{AFEC96F6-F077-4E01-8D76-808CD637D5C1}" type="presParOf" srcId="{9ECCAB18-BEC2-4F51-903D-56A8F270A029}" destId="{F556E956-6C7A-44E4-99B9-3D3A8180288F}" srcOrd="0" destOrd="0" presId="urn:microsoft.com/office/officeart/2005/8/layout/StepDownProcess"/>
    <dgm:cxn modelId="{7AC49521-63D3-4CC6-940C-BCB4A7C08D89}" type="presParOf" srcId="{9ECCAB18-BEC2-4F51-903D-56A8F270A029}" destId="{B1540BD9-9224-45D7-8311-41B8C07DDA89}" srcOrd="1" destOrd="0" presId="urn:microsoft.com/office/officeart/2005/8/layout/StepDownProcess"/>
    <dgm:cxn modelId="{9B91CE69-61CA-4C97-9A34-7E98470DFDAA}" type="presParOf" srcId="{9ECCAB18-BEC2-4F51-903D-56A8F270A029}" destId="{56FAE51E-1818-4445-8E9F-69451A2551D0}" srcOrd="2" destOrd="0" presId="urn:microsoft.com/office/officeart/2005/8/layout/StepDownProcess"/>
    <dgm:cxn modelId="{544679EE-0EA9-48D3-9819-D21E82860C4B}" type="presParOf" srcId="{2E0CDA52-3DE7-4AC8-9032-4E98317350BD}" destId="{5E8D31F3-6012-4AE6-90AB-2794C8EF3FEE}" srcOrd="3" destOrd="0" presId="urn:microsoft.com/office/officeart/2005/8/layout/StepDownProcess"/>
    <dgm:cxn modelId="{6BF8E02C-DD37-48AD-8CD2-DECC741BECA7}" type="presParOf" srcId="{2E0CDA52-3DE7-4AC8-9032-4E98317350BD}" destId="{B5F623EF-E96A-449F-8025-B6F38E06CC20}" srcOrd="4" destOrd="0" presId="urn:microsoft.com/office/officeart/2005/8/layout/StepDownProcess"/>
    <dgm:cxn modelId="{A5C50F1F-8D9F-4844-8408-E2347185F800}" type="presParOf" srcId="{B5F623EF-E96A-449F-8025-B6F38E06CC20}" destId="{078FECCA-4FE8-406E-BF54-AD8AB74EC65F}" srcOrd="0" destOrd="0" presId="urn:microsoft.com/office/officeart/2005/8/layout/StepDownProcess"/>
    <dgm:cxn modelId="{4B6015B7-2183-4639-BF2C-39CB5D62ACE6}" type="presParOf" srcId="{B5F623EF-E96A-449F-8025-B6F38E06CC20}" destId="{A7C508AB-94EA-4FE9-92AA-D44C9BCC3FB9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47B972-ADC9-4DD2-8DE2-41C1F5133ACF}">
      <dsp:nvSpPr>
        <dsp:cNvPr id="0" name=""/>
        <dsp:cNvSpPr/>
      </dsp:nvSpPr>
      <dsp:spPr>
        <a:xfrm rot="5400000">
          <a:off x="817419" y="1442475"/>
          <a:ext cx="1275745" cy="145239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98DEE-C74E-4ECE-9623-6BCD24CF8A1A}">
      <dsp:nvSpPr>
        <dsp:cNvPr id="0" name=""/>
        <dsp:cNvSpPr/>
      </dsp:nvSpPr>
      <dsp:spPr>
        <a:xfrm>
          <a:off x="479424" y="28286"/>
          <a:ext cx="2147604" cy="15032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>
              <a:latin typeface="Myriad Pro"/>
            </a:rPr>
            <a:t>Admin Panel</a:t>
          </a:r>
          <a:endParaRPr lang="en-US" sz="3800" kern="1200" dirty="0">
            <a:latin typeface="Myriad Pro"/>
          </a:endParaRPr>
        </a:p>
      </dsp:txBody>
      <dsp:txXfrm>
        <a:off x="552820" y="101682"/>
        <a:ext cx="2000812" cy="1356461"/>
      </dsp:txXfrm>
    </dsp:sp>
    <dsp:sp modelId="{F8CF5962-1DBF-446F-890C-ECBE4A8C8603}">
      <dsp:nvSpPr>
        <dsp:cNvPr id="0" name=""/>
        <dsp:cNvSpPr/>
      </dsp:nvSpPr>
      <dsp:spPr>
        <a:xfrm>
          <a:off x="2627028" y="171655"/>
          <a:ext cx="1561962" cy="121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latin typeface="Myriad Pro"/>
            </a:rPr>
            <a:t>maintains</a:t>
          </a:r>
          <a:endParaRPr lang="en-US" sz="2100" kern="1200" dirty="0">
            <a:latin typeface="Myriad Pro"/>
          </a:endParaRPr>
        </a:p>
      </dsp:txBody>
      <dsp:txXfrm>
        <a:off x="2627028" y="171655"/>
        <a:ext cx="1561962" cy="1214995"/>
      </dsp:txXfrm>
    </dsp:sp>
    <dsp:sp modelId="{F556E956-6C7A-44E4-99B9-3D3A8180288F}">
      <dsp:nvSpPr>
        <dsp:cNvPr id="0" name=""/>
        <dsp:cNvSpPr/>
      </dsp:nvSpPr>
      <dsp:spPr>
        <a:xfrm rot="5400000">
          <a:off x="2598011" y="3131125"/>
          <a:ext cx="1275745" cy="145239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540BD9-9224-45D7-8311-41B8C07DDA89}">
      <dsp:nvSpPr>
        <dsp:cNvPr id="0" name=""/>
        <dsp:cNvSpPr/>
      </dsp:nvSpPr>
      <dsp:spPr>
        <a:xfrm>
          <a:off x="2260016" y="1716935"/>
          <a:ext cx="2147604" cy="15032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>
              <a:latin typeface="Myriad Pro"/>
            </a:rPr>
            <a:t>Search</a:t>
          </a:r>
          <a:endParaRPr lang="en-US" sz="3800" kern="1200" dirty="0">
            <a:latin typeface="Myriad Pro"/>
          </a:endParaRPr>
        </a:p>
      </dsp:txBody>
      <dsp:txXfrm>
        <a:off x="2333412" y="1790331"/>
        <a:ext cx="2000812" cy="1356461"/>
      </dsp:txXfrm>
    </dsp:sp>
    <dsp:sp modelId="{56FAE51E-1818-4445-8E9F-69451A2551D0}">
      <dsp:nvSpPr>
        <dsp:cNvPr id="0" name=""/>
        <dsp:cNvSpPr/>
      </dsp:nvSpPr>
      <dsp:spPr>
        <a:xfrm>
          <a:off x="4407620" y="1860305"/>
          <a:ext cx="1561962" cy="121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latin typeface="Myriad Pro"/>
            </a:rPr>
            <a:t>refines</a:t>
          </a:r>
          <a:endParaRPr lang="en-US" sz="2100" kern="1200" dirty="0">
            <a:latin typeface="Myriad Pro"/>
          </a:endParaRPr>
        </a:p>
      </dsp:txBody>
      <dsp:txXfrm>
        <a:off x="4407620" y="1860305"/>
        <a:ext cx="1561962" cy="1214995"/>
      </dsp:txXfrm>
    </dsp:sp>
    <dsp:sp modelId="{078FECCA-4FE8-406E-BF54-AD8AB74EC65F}">
      <dsp:nvSpPr>
        <dsp:cNvPr id="0" name=""/>
        <dsp:cNvSpPr/>
      </dsp:nvSpPr>
      <dsp:spPr>
        <a:xfrm>
          <a:off x="4040608" y="3405585"/>
          <a:ext cx="2147604" cy="15032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>
              <a:latin typeface="Myriad Pro"/>
            </a:rPr>
            <a:t>Analyze</a:t>
          </a:r>
          <a:endParaRPr lang="en-US" sz="3800" kern="1200" dirty="0">
            <a:latin typeface="Myriad Pro"/>
          </a:endParaRPr>
        </a:p>
      </dsp:txBody>
      <dsp:txXfrm>
        <a:off x="4114004" y="3478981"/>
        <a:ext cx="2000812" cy="1356461"/>
      </dsp:txXfrm>
    </dsp:sp>
    <dsp:sp modelId="{A7C508AB-94EA-4FE9-92AA-D44C9BCC3FB9}">
      <dsp:nvSpPr>
        <dsp:cNvPr id="0" name=""/>
        <dsp:cNvSpPr/>
      </dsp:nvSpPr>
      <dsp:spPr>
        <a:xfrm>
          <a:off x="6188212" y="3548954"/>
          <a:ext cx="1561962" cy="121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>
              <a:latin typeface="Myriad Pro"/>
            </a:rPr>
            <a:t>visualizes</a:t>
          </a:r>
          <a:endParaRPr lang="en-US" sz="2200" kern="1200" dirty="0">
            <a:latin typeface="Myriad Pro"/>
          </a:endParaRPr>
        </a:p>
      </dsp:txBody>
      <dsp:txXfrm>
        <a:off x="6188212" y="3548954"/>
        <a:ext cx="1561962" cy="1214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18583-4D68-0F4C-82C7-8C62096A557A}" type="datetimeFigureOut">
              <a:rPr lang="en-US" smtClean="0"/>
              <a:t>4/27/15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D7CF8-7D9A-BB4A-92A4-1804A508F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19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Mention Senior Design Capstone project in presentation </a:t>
            </a:r>
          </a:p>
          <a:p>
            <a:pPr marL="0" indent="0">
              <a:buFontTx/>
              <a:buNone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Intro</a:t>
            </a:r>
            <a:r>
              <a:rPr lang="en-US" baseline="0" dirty="0" smtClean="0"/>
              <a:t> video : </a:t>
            </a:r>
            <a:r>
              <a:rPr lang="en-US" dirty="0" smtClean="0"/>
              <a:t>https://</a:t>
            </a:r>
            <a:r>
              <a:rPr lang="en-US" dirty="0" err="1" smtClean="0"/>
              <a:t>youtu.be</a:t>
            </a:r>
            <a:r>
              <a:rPr lang="en-US" dirty="0" smtClean="0"/>
              <a:t>/J4ztDU-yr74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308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31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Collin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04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2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8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</a:p>
          <a:p>
            <a:endParaRPr lang="en-US" dirty="0" smtClean="0"/>
          </a:p>
          <a:p>
            <a:r>
              <a:rPr lang="en-US" dirty="0" smtClean="0"/>
              <a:t>-</a:t>
            </a:r>
            <a:r>
              <a:rPr lang="en-US" baseline="0" dirty="0" smtClean="0"/>
              <a:t> Here are the basic functions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37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David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808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David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859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David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014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79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8964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963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636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08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Landon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That could lead to three answers to this problem. </a:t>
            </a:r>
          </a:p>
          <a:p>
            <a:r>
              <a:rPr lang="en-US" dirty="0" smtClean="0"/>
              <a:t>1. How interconnected</a:t>
            </a:r>
            <a:r>
              <a:rPr lang="en-US" baseline="0" dirty="0" smtClean="0"/>
              <a:t> are these Organized crime groups involved in these crimes</a:t>
            </a:r>
          </a:p>
          <a:p>
            <a:r>
              <a:rPr lang="en-US" dirty="0" smtClean="0"/>
              <a:t>2. What types of </a:t>
            </a:r>
            <a:r>
              <a:rPr lang="en-US" baseline="0" dirty="0" smtClean="0"/>
              <a:t>Organized crime groups take part in human trafficking</a:t>
            </a:r>
          </a:p>
          <a:p>
            <a:r>
              <a:rPr lang="en-US" baseline="0" dirty="0" smtClean="0"/>
              <a:t>3. What is the possibility to prevent human trafficking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7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81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16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312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97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010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18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8257545-B6F8-FF4A-8A8C-2F2D7572AA63}" type="datetimeFigureOut">
              <a:rPr lang="en-US" smtClean="0"/>
              <a:t>4/27/15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2993406" y="3210151"/>
            <a:ext cx="3386480" cy="114908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400" y="1215187"/>
            <a:ext cx="72867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u="sng" dirty="0">
                <a:solidFill>
                  <a:schemeClr val="tx2"/>
                </a:solidFill>
                <a:latin typeface="+mj-lt"/>
                <a:cs typeface="Times New Roman" panose="02020603050405020304" pitchFamily="18" charset="0"/>
              </a:rPr>
              <a:t>JUDGE FROG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2521803"/>
            <a:ext cx="746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COMPREHENSIVE HUMAN TRAFFICKING </a:t>
            </a:r>
            <a:r>
              <a:rPr lang="en-US" sz="2400" dirty="0" smtClean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DATA</a:t>
            </a:r>
          </a:p>
          <a:p>
            <a:pPr algn="ctr"/>
            <a:r>
              <a:rPr lang="en-US" sz="2400" dirty="0" smtClean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SEARCH </a:t>
            </a:r>
            <a:r>
              <a:rPr lang="en-US" sz="2400" dirty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AND ANALYSIS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1300" y="5410200"/>
            <a:ext cx="4254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yriad Pro"/>
                <a:cs typeface="Times New Roman" panose="02020603050405020304" pitchFamily="18" charset="0"/>
              </a:rPr>
              <a:t>TCU </a:t>
            </a:r>
            <a:r>
              <a:rPr lang="en-US" dirty="0">
                <a:latin typeface="Myriad Pro"/>
                <a:cs typeface="Times New Roman" panose="02020603050405020304" pitchFamily="18" charset="0"/>
              </a:rPr>
              <a:t>Computer </a:t>
            </a:r>
            <a:r>
              <a:rPr lang="en-US" dirty="0" smtClean="0">
                <a:latin typeface="Myriad Pro"/>
                <a:cs typeface="Times New Roman" panose="02020603050405020304" pitchFamily="18" charset="0"/>
              </a:rPr>
              <a:t>Science </a:t>
            </a:r>
          </a:p>
          <a:p>
            <a:r>
              <a:rPr lang="en-US" dirty="0" smtClean="0">
                <a:latin typeface="Myriad Pro"/>
                <a:cs typeface="Times New Roman" panose="02020603050405020304" pitchFamily="18" charset="0"/>
              </a:rPr>
              <a:t>Senior Capstone Project 2014-2015</a:t>
            </a:r>
            <a:endParaRPr lang="en-US" dirty="0">
              <a:latin typeface="Myriad Pro"/>
              <a:cs typeface="Times New Roman" panose="02020603050405020304" pitchFamily="18" charset="0"/>
            </a:endParaRPr>
          </a:p>
          <a:p>
            <a:r>
              <a:rPr lang="en-US" kern="1200" dirty="0" smtClean="0">
                <a:latin typeface="Myriad Pro"/>
                <a:cs typeface="Times New Roman" panose="02020603050405020304" pitchFamily="18" charset="0"/>
              </a:rPr>
              <a:t>Final Presentation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0442" y="4045803"/>
            <a:ext cx="728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Myriad Pro"/>
                <a:cs typeface="Times New Roman" panose="02020603050405020304" pitchFamily="18" charset="0"/>
              </a:rPr>
              <a:t>Brice </a:t>
            </a:r>
            <a:r>
              <a:rPr lang="en-US" sz="2400" dirty="0" err="1" smtClean="0">
                <a:latin typeface="Myriad Pro"/>
                <a:cs typeface="Times New Roman" panose="02020603050405020304" pitchFamily="18" charset="0"/>
              </a:rPr>
              <a:t>Boula</a:t>
            </a:r>
            <a:r>
              <a:rPr lang="en-US" sz="2400" dirty="0" smtClean="0">
                <a:latin typeface="Myriad Pro"/>
                <a:cs typeface="Times New Roman" panose="02020603050405020304" pitchFamily="18" charset="0"/>
              </a:rPr>
              <a:t>, Collin Duncan,</a:t>
            </a:r>
          </a:p>
          <a:p>
            <a:pPr algn="ctr"/>
            <a:r>
              <a:rPr lang="en-US" sz="2400" dirty="0" smtClean="0">
                <a:latin typeface="Myriad Pro"/>
                <a:cs typeface="Times New Roman" panose="02020603050405020304" pitchFamily="18" charset="0"/>
              </a:rPr>
              <a:t>David Tomlinson, Landon </a:t>
            </a:r>
            <a:r>
              <a:rPr lang="en-US" sz="2400" dirty="0" err="1" smtClean="0">
                <a:latin typeface="Myriad Pro"/>
                <a:cs typeface="Times New Roman" panose="02020603050405020304" pitchFamily="18" charset="0"/>
              </a:rPr>
              <a:t>Westrom</a:t>
            </a:r>
            <a:endParaRPr lang="en-US" sz="2400" dirty="0" smtClean="0">
              <a:latin typeface="Myriad Pro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054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Database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Autofit/>
          </a:bodyPr>
          <a:lstStyle/>
          <a:p>
            <a:r>
              <a:rPr lang="en-US" sz="3600" dirty="0" smtClean="0">
                <a:latin typeface="Myriad Pro"/>
                <a:cs typeface="Myriad Pro"/>
              </a:rPr>
              <a:t>Developed using MySQL5</a:t>
            </a:r>
          </a:p>
          <a:p>
            <a:pPr lvl="1"/>
            <a:r>
              <a:rPr lang="en-US" sz="3200" dirty="0" smtClean="0">
                <a:latin typeface="Myriad Pro"/>
                <a:cs typeface="Myriad Pro"/>
              </a:rPr>
              <a:t>MySQL Workbench</a:t>
            </a:r>
          </a:p>
          <a:p>
            <a:pPr marL="594360" lvl="2" indent="0">
              <a:buNone/>
            </a:pPr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600" dirty="0" smtClean="0">
                <a:latin typeface="Myriad Pro"/>
                <a:cs typeface="Myriad Pro"/>
              </a:rPr>
              <a:t>Stores denormalized case information</a:t>
            </a:r>
          </a:p>
          <a:p>
            <a:pPr lvl="1"/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600" dirty="0" smtClean="0">
                <a:latin typeface="Myriad Pro"/>
                <a:cs typeface="Myriad Pro"/>
              </a:rPr>
              <a:t>Conforms to client standard</a:t>
            </a:r>
          </a:p>
        </p:txBody>
      </p:sp>
    </p:spTree>
    <p:extLst>
      <p:ext uri="{BB962C8B-B14F-4D97-AF65-F5344CB8AC3E}">
        <p14:creationId xmlns:p14="http://schemas.microsoft.com/office/powerpoint/2010/main" val="271683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Database</a:t>
            </a:r>
            <a:endParaRPr lang="en-US" sz="5400" dirty="0"/>
          </a:p>
        </p:txBody>
      </p:sp>
      <p:sp>
        <p:nvSpPr>
          <p:cNvPr id="4" name="Rectangle 3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Case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Judge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Victims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415479"/>
              </p:ext>
            </p:extLst>
          </p:nvPr>
        </p:nvGraphicFramePr>
        <p:xfrm>
          <a:off x="1524000" y="2971800"/>
          <a:ext cx="6096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 of Defendants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Federal District Location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Federal District 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TEXT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228511"/>
              </p:ext>
            </p:extLst>
          </p:nvPr>
        </p:nvGraphicFramePr>
        <p:xfrm>
          <a:off x="1524000" y="2971800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Tenure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Appointed</a:t>
                      </a:r>
                      <a:r>
                        <a:rPr lang="en-US" baseline="0" dirty="0" smtClean="0"/>
                        <a:t> By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328868"/>
              </p:ext>
            </p:extLst>
          </p:nvPr>
        </p:nvGraphicFramePr>
        <p:xfrm>
          <a:off x="1524000" y="29718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Female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Minor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Defendant</a:t>
            </a:r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379906"/>
              </p:ext>
            </p:extLst>
          </p:nvPr>
        </p:nvGraphicFramePr>
        <p:xfrm>
          <a:off x="1524000" y="2971800"/>
          <a:ext cx="6096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First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Last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Alias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TEXT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Birthdate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Arrest</a:t>
                      </a:r>
                      <a:r>
                        <a:rPr lang="en-US" baseline="0" dirty="0" smtClean="0"/>
                        <a:t> 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Organized Crime Involvement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843268"/>
              </p:ext>
            </p:extLst>
          </p:nvPr>
        </p:nvGraphicFramePr>
        <p:xfrm>
          <a:off x="1524000" y="29718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Scope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Arrest Details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164371"/>
              </p:ext>
            </p:extLst>
          </p:nvPr>
        </p:nvGraphicFramePr>
        <p:xfrm>
          <a:off x="1524000" y="29718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Arrest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Detained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Bail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Bail Amount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Charge Details</a:t>
            </a:r>
            <a:endParaRPr lang="en-US" dirty="0"/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138549"/>
              </p:ext>
            </p:extLst>
          </p:nvPr>
        </p:nvGraphicFramePr>
        <p:xfrm>
          <a:off x="1524000" y="2971800"/>
          <a:ext cx="6096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</a:t>
                      </a:r>
                      <a:r>
                        <a:rPr lang="en-US" baseline="0" dirty="0" smtClean="0"/>
                        <a:t> Charge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Felonies Charged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Counts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Pleas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Trials per</a:t>
                      </a:r>
                      <a:r>
                        <a:rPr lang="en-US" baseline="0" dirty="0" smtClean="0"/>
                        <a:t>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Fines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/>
                        <a:t>Sentencing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Probation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Sentencing Details</a:t>
            </a:r>
            <a:endParaRPr lang="en-US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137325"/>
              </p:ext>
            </p:extLst>
          </p:nvPr>
        </p:nvGraphicFramePr>
        <p:xfrm>
          <a:off x="1524000" y="2971800"/>
          <a:ext cx="6096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r>
                        <a:rPr lang="en-US" baseline="0" dirty="0" smtClean="0"/>
                        <a:t> of Sentence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Sentence Termination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 Felonies</a:t>
                      </a:r>
                      <a:r>
                        <a:rPr lang="en-US" baseline="0" dirty="0" smtClean="0"/>
                        <a:t> Sentenced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Months Sentenced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Restitution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Asset Forfeiture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Months Probation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3" name="Right Arrow 22"/>
          <p:cNvSpPr/>
          <p:nvPr/>
        </p:nvSpPr>
        <p:spPr>
          <a:xfrm rot="9000000">
            <a:off x="2157797" y="2325627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1800000">
            <a:off x="5541041" y="2325626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 rot="5400000">
            <a:off x="4191000" y="2362200"/>
            <a:ext cx="7620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9000000">
            <a:off x="2188241" y="4151373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7200000">
            <a:off x="3696976" y="4236310"/>
            <a:ext cx="78442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1800000">
            <a:off x="5464840" y="4154426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/>
          <p:cNvSpPr/>
          <p:nvPr/>
        </p:nvSpPr>
        <p:spPr>
          <a:xfrm rot="3600000">
            <a:off x="4614534" y="4224976"/>
            <a:ext cx="801418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20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0"/>
                            </p:stCondLst>
                            <p:childTnLst>
                              <p:par>
                                <p:cTn id="1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 -0.06667 " pathEditMode="relative" rAng="0" ptsTypes="AA">
                                      <p:cBhvr>
                                        <p:cTn id="1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33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-0.3 0.2 " pathEditMode="relative" rAng="0" ptsTypes="AA">
                                      <p:cBhvr>
                                        <p:cTn id="1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10000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3 0.2 " pathEditMode="relative" rAng="0" ptsTypes="AA">
                                      <p:cBhvr>
                                        <p:cTn id="1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00" y="10000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 0.2 " pathEditMode="relative" rAng="0" ptsTypes="AA">
                                      <p:cBhvr>
                                        <p:cTn id="1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000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-0.325 0.46667 " pathEditMode="relative" rAng="0" ptsTypes="AA">
                                      <p:cBhvr>
                                        <p:cTn id="1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50" y="23333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-0.10833 0.46667 " pathEditMode="relative" rAng="0" ptsTypes="AA">
                                      <p:cBhvr>
                                        <p:cTn id="1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17" y="23333"/>
                                    </p:animMotion>
                                  </p:childTnLst>
                                </p:cTn>
                              </p:par>
                              <p:par>
                                <p:cTn id="14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10833 0.46667 " pathEditMode="relative" rAng="0" ptsTypes="AA">
                                      <p:cBhvr>
                                        <p:cTn id="1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17" y="23333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325 0.46667 " pathEditMode="relative" rAng="0" ptsTypes="AA">
                                      <p:cBhvr>
                                        <p:cTn id="1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50" y="2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000"/>
                            </p:stCondLst>
                            <p:childTnLst>
                              <p:par>
                                <p:cTn id="150" presetID="53" presetClass="entr" presetSubtype="16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6" grpId="0" animBg="1"/>
      <p:bldP spid="6" grpId="1" animBg="1"/>
      <p:bldP spid="6" grpId="2" animBg="1"/>
      <p:bldP spid="6" grpId="3" animBg="1"/>
      <p:bldP spid="8" grpId="0" animBg="1"/>
      <p:bldP spid="8" grpId="1" animBg="1"/>
      <p:bldP spid="8" grpId="2" animBg="1"/>
      <p:bldP spid="8" grpId="3" animBg="1"/>
      <p:bldP spid="7" grpId="0" animBg="1"/>
      <p:bldP spid="7" grpId="1" animBg="1"/>
      <p:bldP spid="7" grpId="2" animBg="1"/>
      <p:bldP spid="7" grpId="3" animBg="1"/>
      <p:bldP spid="16" grpId="0" animBg="1"/>
      <p:bldP spid="16" grpId="1" animBg="1"/>
      <p:bldP spid="16" grpId="2" animBg="1"/>
      <p:bldP spid="16" grpId="3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  <p:bldP spid="23" grpId="0" animBg="1"/>
      <p:bldP spid="25" grpId="0" animBg="1"/>
      <p:bldP spid="26" grpId="0" animBg="1"/>
      <p:bldP spid="27" grpId="0" animBg="1"/>
      <p:bldP spid="28" grpId="0" animBg="1"/>
      <p:bldP spid="30" grpId="0" animBg="1"/>
      <p:bldP spid="3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Database</a:t>
            </a:r>
            <a:endParaRPr lang="en-US" sz="5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24073" r="1250" b="17593"/>
          <a:stretch/>
        </p:blipFill>
        <p:spPr>
          <a:xfrm rot="10800000">
            <a:off x="114299" y="3248023"/>
            <a:ext cx="8886825" cy="3000376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sz="quarter" idx="1"/>
          </p:nvPr>
        </p:nvSpPr>
        <p:spPr>
          <a:xfrm>
            <a:off x="457200" y="1295400"/>
            <a:ext cx="8229600" cy="190500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Myriad Pro"/>
              </a:rPr>
              <a:t>5pt font</a:t>
            </a:r>
          </a:p>
          <a:p>
            <a:r>
              <a:rPr lang="en-US" dirty="0" smtClean="0">
                <a:latin typeface="Myriad Pro"/>
              </a:rPr>
              <a:t>7ft long</a:t>
            </a:r>
          </a:p>
          <a:p>
            <a:r>
              <a:rPr lang="en-US" dirty="0" smtClean="0">
                <a:latin typeface="Myriad Pro"/>
              </a:rPr>
              <a:t>50 sheets of paper</a:t>
            </a:r>
          </a:p>
          <a:p>
            <a:r>
              <a:rPr lang="en-US" dirty="0" smtClean="0">
                <a:latin typeface="Myriad Pro"/>
              </a:rPr>
              <a:t>1 roll of tape</a:t>
            </a:r>
          </a:p>
        </p:txBody>
      </p:sp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868" y="79904"/>
            <a:ext cx="3767732" cy="6698192"/>
          </a:xfrm>
          <a:prstGeom prst="rect">
            <a:avLst/>
          </a:prstGeom>
        </p:spPr>
      </p:pic>
      <p:sp>
        <p:nvSpPr>
          <p:cNvPr id="12" name="Content Placeholder 9"/>
          <p:cNvSpPr txBox="1">
            <a:spLocks/>
          </p:cNvSpPr>
          <p:nvPr/>
        </p:nvSpPr>
        <p:spPr>
          <a:xfrm>
            <a:off x="457200" y="2438400"/>
            <a:ext cx="4385668" cy="1905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2800" dirty="0" smtClean="0">
                <a:latin typeface="Myriad Pro"/>
              </a:rPr>
              <a:t>1 table</a:t>
            </a:r>
          </a:p>
          <a:p>
            <a:pPr defTabSz="914400"/>
            <a:r>
              <a:rPr lang="en-US" sz="2800" dirty="0" smtClean="0">
                <a:latin typeface="Myriad Pro"/>
              </a:rPr>
              <a:t>1 chair</a:t>
            </a:r>
          </a:p>
          <a:p>
            <a:pPr defTabSz="914400"/>
            <a:r>
              <a:rPr lang="en-US" sz="2800" dirty="0" smtClean="0">
                <a:latin typeface="Myriad Pro"/>
              </a:rPr>
              <a:t>1 professor leaving the room</a:t>
            </a:r>
          </a:p>
          <a:p>
            <a:pPr defTabSz="914400"/>
            <a:endParaRPr lang="en-US" sz="2800" dirty="0" smtClean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2048593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Why MySQL?</a:t>
            </a:r>
            <a:endParaRPr lang="en-US" sz="54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3600" dirty="0" smtClean="0">
                <a:latin typeface="Myriad Pro"/>
              </a:rPr>
              <a:t>Scalability, flexibility, and performance</a:t>
            </a:r>
          </a:p>
          <a:p>
            <a:endParaRPr lang="en-US" sz="3600" dirty="0" smtClean="0">
              <a:latin typeface="Myriad Pro"/>
            </a:endParaRPr>
          </a:p>
          <a:p>
            <a:r>
              <a:rPr lang="en-US" sz="3600" dirty="0" smtClean="0">
                <a:latin typeface="Myriad Pro"/>
              </a:rPr>
              <a:t>Availability from web hosting providers</a:t>
            </a:r>
          </a:p>
          <a:p>
            <a:endParaRPr lang="en-US" sz="3600" dirty="0" smtClean="0">
              <a:latin typeface="Myriad Pro"/>
            </a:endParaRPr>
          </a:p>
          <a:p>
            <a:r>
              <a:rPr lang="en-US" sz="3600" dirty="0" smtClean="0">
                <a:latin typeface="Myriad Pro"/>
              </a:rPr>
              <a:t>MySQL Workbench</a:t>
            </a:r>
            <a:endParaRPr lang="en-US" sz="36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748915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Web Application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pPr>
              <a:defRPr/>
            </a:pPr>
            <a:r>
              <a:rPr lang="en-US" sz="4000" dirty="0" smtClean="0">
                <a:latin typeface="Myriad Pro"/>
                <a:cs typeface="Myriad Pro"/>
              </a:rPr>
              <a:t>Developed using:</a:t>
            </a:r>
          </a:p>
          <a:p>
            <a:pPr lvl="1">
              <a:defRPr/>
            </a:pPr>
            <a:r>
              <a:rPr lang="en-US" sz="3700" dirty="0" smtClean="0">
                <a:latin typeface="Myriad Pro"/>
                <a:cs typeface="Myriad Pro"/>
              </a:rPr>
              <a:t>PHP</a:t>
            </a:r>
          </a:p>
          <a:p>
            <a:pPr lvl="2">
              <a:defRPr/>
            </a:pPr>
            <a:r>
              <a:rPr lang="en-US" sz="3400" dirty="0" err="1" smtClean="0">
                <a:latin typeface="Myriad Pro"/>
                <a:cs typeface="Myriad Pro"/>
              </a:rPr>
              <a:t>CakePHP</a:t>
            </a:r>
            <a:r>
              <a:rPr lang="en-US" sz="3400" dirty="0" smtClean="0">
                <a:latin typeface="Myriad Pro"/>
                <a:cs typeface="Myriad Pro"/>
              </a:rPr>
              <a:t> Framework</a:t>
            </a:r>
          </a:p>
          <a:p>
            <a:pPr lvl="1">
              <a:defRPr/>
            </a:pPr>
            <a:r>
              <a:rPr lang="en-US" sz="3900" dirty="0" err="1" smtClean="0">
                <a:latin typeface="Myriad Pro"/>
                <a:cs typeface="Myriad Pro"/>
              </a:rPr>
              <a:t>Javascript</a:t>
            </a:r>
            <a:r>
              <a:rPr lang="en-US" sz="3900" dirty="0" smtClean="0">
                <a:latin typeface="Myriad Pro"/>
                <a:cs typeface="Myriad Pro"/>
              </a:rPr>
              <a:t> + JQuery</a:t>
            </a:r>
          </a:p>
          <a:p>
            <a:pPr lvl="1">
              <a:defRPr/>
            </a:pPr>
            <a:r>
              <a:rPr lang="en-US" sz="3900" dirty="0" smtClean="0">
                <a:latin typeface="Myriad Pro"/>
                <a:cs typeface="Myriad Pro"/>
              </a:rPr>
              <a:t>Google Charts</a:t>
            </a:r>
          </a:p>
          <a:p>
            <a:pPr lvl="1">
              <a:defRPr/>
            </a:pPr>
            <a:r>
              <a:rPr lang="en-US" sz="3900" dirty="0" smtClean="0">
                <a:latin typeface="Myriad Pro"/>
                <a:cs typeface="Myriad Pro"/>
              </a:rPr>
              <a:t>Bootstrap</a:t>
            </a:r>
            <a:endParaRPr lang="en-US" sz="4000" dirty="0" smtClean="0">
              <a:latin typeface="Myriad Pro"/>
              <a:cs typeface="Myriad Pro"/>
            </a:endParaRPr>
          </a:p>
          <a:p>
            <a:pPr>
              <a:defRPr/>
            </a:pPr>
            <a:r>
              <a:rPr lang="en-US" sz="4000" dirty="0" smtClean="0">
                <a:latin typeface="Myriad Pro"/>
                <a:cs typeface="Myriad Pro"/>
              </a:rPr>
              <a:t>Comprised of three sections</a:t>
            </a:r>
          </a:p>
        </p:txBody>
      </p:sp>
    </p:spTree>
    <p:extLst>
      <p:ext uri="{BB962C8B-B14F-4D97-AF65-F5344CB8AC3E}">
        <p14:creationId xmlns:p14="http://schemas.microsoft.com/office/powerpoint/2010/main" val="169804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Why PHP/</a:t>
            </a:r>
            <a:r>
              <a:rPr lang="en-US" sz="5400" dirty="0" err="1" smtClean="0"/>
              <a:t>CakePHP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 smtClean="0">
                <a:latin typeface="Myriad Pro"/>
              </a:rPr>
              <a:t>PHP</a:t>
            </a:r>
          </a:p>
          <a:p>
            <a:pPr lvl="1"/>
            <a:r>
              <a:rPr lang="en-US" sz="3600" dirty="0" smtClean="0">
                <a:latin typeface="Myriad Pro"/>
              </a:rPr>
              <a:t>Popular</a:t>
            </a:r>
          </a:p>
          <a:p>
            <a:pPr lvl="1"/>
            <a:r>
              <a:rPr lang="en-US" sz="3600" dirty="0" smtClean="0">
                <a:latin typeface="Myriad Pro"/>
              </a:rPr>
              <a:t>Flexible</a:t>
            </a:r>
          </a:p>
          <a:p>
            <a:pPr lvl="1"/>
            <a:r>
              <a:rPr lang="en-US" sz="3600" dirty="0" smtClean="0">
                <a:latin typeface="Myriad Pro"/>
              </a:rPr>
              <a:t>MySQL</a:t>
            </a:r>
          </a:p>
          <a:p>
            <a:pPr lvl="1"/>
            <a:r>
              <a:rPr lang="en-US" sz="3600" dirty="0" smtClean="0">
                <a:latin typeface="Myriad Pro"/>
              </a:rPr>
              <a:t>Available for Windows and *nix</a:t>
            </a:r>
          </a:p>
          <a:p>
            <a:r>
              <a:rPr lang="en-US" sz="4000" dirty="0" err="1" smtClean="0">
                <a:latin typeface="Myriad Pro"/>
              </a:rPr>
              <a:t>CakePHP</a:t>
            </a:r>
            <a:endParaRPr lang="en-US" sz="4000" dirty="0" smtClean="0">
              <a:latin typeface="Myriad Pro"/>
            </a:endParaRPr>
          </a:p>
          <a:p>
            <a:pPr lvl="1"/>
            <a:r>
              <a:rPr lang="en-US" sz="3600" dirty="0" smtClean="0">
                <a:latin typeface="Myriad Pro"/>
              </a:rPr>
              <a:t>MVC framework</a:t>
            </a:r>
          </a:p>
          <a:p>
            <a:pPr lvl="1"/>
            <a:r>
              <a:rPr lang="en-US" sz="3600" dirty="0" smtClean="0">
                <a:latin typeface="Myriad Pro"/>
              </a:rPr>
              <a:t>Simple configuration</a:t>
            </a:r>
          </a:p>
          <a:p>
            <a:pPr lvl="1"/>
            <a:r>
              <a:rPr lang="en-US" sz="3600" dirty="0" smtClean="0">
                <a:latin typeface="Myriad Pro"/>
              </a:rPr>
              <a:t>Built-in securities</a:t>
            </a:r>
          </a:p>
        </p:txBody>
      </p:sp>
      <p:pic>
        <p:nvPicPr>
          <p:cNvPr id="5" name="Picture 4" descr="cakeph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495800"/>
            <a:ext cx="22352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048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Web Application</a:t>
            </a:r>
            <a:endParaRPr lang="en-US" sz="54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986678725"/>
              </p:ext>
            </p:extLst>
          </p:nvPr>
        </p:nvGraphicFramePr>
        <p:xfrm>
          <a:off x="457200" y="1219200"/>
          <a:ext cx="8229600" cy="4937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23649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Admin Panel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Maintain database and users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Two classes of users: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Admin</a:t>
            </a:r>
            <a:r>
              <a:rPr lang="en-US" sz="2800" dirty="0">
                <a:latin typeface="Myriad Pro"/>
                <a:cs typeface="Myriad Pro"/>
              </a:rPr>
              <a:t>: </a:t>
            </a:r>
            <a:r>
              <a:rPr lang="en-US" sz="2800" dirty="0" smtClean="0">
                <a:latin typeface="Myriad Pro"/>
                <a:cs typeface="Myriad Pro"/>
              </a:rPr>
              <a:t>full permissions</a:t>
            </a:r>
            <a:endParaRPr lang="en-US" sz="2800" dirty="0">
              <a:latin typeface="Myriad Pro"/>
              <a:cs typeface="Myriad Pro"/>
            </a:endParaRPr>
          </a:p>
          <a:p>
            <a:pPr lvl="1"/>
            <a:r>
              <a:rPr lang="en-US" sz="2800" dirty="0">
                <a:latin typeface="Myriad Pro"/>
                <a:cs typeface="Myriad Pro"/>
              </a:rPr>
              <a:t>Research Assistant (RA): </a:t>
            </a:r>
            <a:r>
              <a:rPr lang="en-US" sz="2800" dirty="0" smtClean="0">
                <a:latin typeface="Myriad Pro"/>
                <a:cs typeface="Myriad Pro"/>
              </a:rPr>
              <a:t>insert/edit permissions</a:t>
            </a:r>
            <a:endParaRPr lang="en-US" sz="2400" dirty="0" smtClean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Case insertion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Single-case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Batch upload (admin only)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Case review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Administrators verify inserted/updated data</a:t>
            </a:r>
          </a:p>
        </p:txBody>
      </p:sp>
    </p:spTree>
    <p:extLst>
      <p:ext uri="{BB962C8B-B14F-4D97-AF65-F5344CB8AC3E}">
        <p14:creationId xmlns:p14="http://schemas.microsoft.com/office/powerpoint/2010/main" val="3606304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User Management</a:t>
            </a:r>
            <a:endParaRPr lang="en-US" sz="5400" dirty="0"/>
          </a:p>
        </p:txBody>
      </p:sp>
      <p:grpSp>
        <p:nvGrpSpPr>
          <p:cNvPr id="4" name="Group 3"/>
          <p:cNvGrpSpPr/>
          <p:nvPr/>
        </p:nvGrpSpPr>
        <p:grpSpPr>
          <a:xfrm>
            <a:off x="2790184" y="1219201"/>
            <a:ext cx="3563631" cy="4582939"/>
            <a:chOff x="2790184" y="1219201"/>
            <a:chExt cx="3563631" cy="458293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0184" y="1219201"/>
              <a:ext cx="3563631" cy="3618942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0184" y="4838143"/>
              <a:ext cx="3563631" cy="9639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7793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Creation</a:t>
            </a:r>
            <a:endParaRPr lang="en-US" sz="5400" dirty="0"/>
          </a:p>
        </p:txBody>
      </p:sp>
      <p:pic>
        <p:nvPicPr>
          <p:cNvPr id="6" name="Content Placeholder 5" descr="Screen Shot 2015-04-21 at 2.39.16 PM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0" b="1256"/>
          <a:stretch/>
        </p:blipFill>
        <p:spPr>
          <a:xfrm>
            <a:off x="609600" y="1524000"/>
            <a:ext cx="7924800" cy="4297680"/>
          </a:xfrm>
        </p:spPr>
      </p:pic>
    </p:spTree>
    <p:extLst>
      <p:ext uri="{BB962C8B-B14F-4D97-AF65-F5344CB8AC3E}">
        <p14:creationId xmlns:p14="http://schemas.microsoft.com/office/powerpoint/2010/main" val="1573824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458200" cy="990600"/>
          </a:xfrm>
        </p:spPr>
        <p:txBody>
          <a:bodyPr>
            <a:noAutofit/>
          </a:bodyPr>
          <a:lstStyle/>
          <a:p>
            <a:r>
              <a:rPr lang="en-US" sz="4800" dirty="0" smtClean="0"/>
              <a:t>Human Trafficking Facts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600 to 800 thousand people across international borders annually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80% female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50% children </a:t>
            </a:r>
          </a:p>
          <a:p>
            <a:r>
              <a:rPr lang="en-US" sz="2800" dirty="0">
                <a:latin typeface="Myriad Pro"/>
                <a:cs typeface="Myriad Pro"/>
              </a:rPr>
              <a:t>One of the most profitable criminal activities </a:t>
            </a:r>
            <a:r>
              <a:rPr lang="en-US" sz="2800" dirty="0" smtClean="0">
                <a:latin typeface="Myriad Pro"/>
                <a:cs typeface="Myriad Pro"/>
              </a:rPr>
              <a:t>worldwide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Gross violation of human rights</a:t>
            </a:r>
          </a:p>
          <a:p>
            <a:r>
              <a:rPr lang="en-US" sz="2800" dirty="0">
                <a:latin typeface="Myriad Pro"/>
                <a:cs typeface="Myriad Pro"/>
              </a:rPr>
              <a:t>N</a:t>
            </a:r>
            <a:r>
              <a:rPr lang="en-US" sz="2800" dirty="0" smtClean="0">
                <a:latin typeface="Myriad Pro"/>
                <a:cs typeface="Myriad Pro"/>
              </a:rPr>
              <a:t>eed for studies to understand and address problem</a:t>
            </a:r>
            <a:endParaRPr lang="en-US" sz="2800" dirty="0">
              <a:latin typeface="Myriad Pro"/>
              <a:cs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001050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Creation</a:t>
            </a:r>
            <a:endParaRPr lang="en-US" sz="5400" dirty="0"/>
          </a:p>
        </p:txBody>
      </p:sp>
      <p:pic>
        <p:nvPicPr>
          <p:cNvPr id="7" name="Picture 6" descr="Screen Shot 2015-04-21 at 2.40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846357"/>
            <a:ext cx="2178316" cy="32552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97"/>
          <a:stretch/>
        </p:blipFill>
        <p:spPr>
          <a:xfrm>
            <a:off x="914400" y="1828800"/>
            <a:ext cx="7246632" cy="318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44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Creation</a:t>
            </a:r>
            <a:endParaRPr lang="en-US" sz="5400" dirty="0"/>
          </a:p>
        </p:txBody>
      </p:sp>
      <p:pic>
        <p:nvPicPr>
          <p:cNvPr id="7" name="Picture 6" descr="Screen Shot 2015-04-21 at 2.40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219200"/>
            <a:ext cx="3352800" cy="50104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1219200"/>
            <a:ext cx="2890198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12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Review</a:t>
            </a:r>
            <a:endParaRPr lang="en-US" sz="5400" dirty="0"/>
          </a:p>
        </p:txBody>
      </p:sp>
      <p:pic>
        <p:nvPicPr>
          <p:cNvPr id="6" name="Content Placeholder 5" descr="Screen Shot 2015-04-21 at 2.45.38 PM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87" b="4324"/>
          <a:stretch/>
        </p:blipFill>
        <p:spPr>
          <a:xfrm>
            <a:off x="457200" y="1447800"/>
            <a:ext cx="8229600" cy="4642485"/>
          </a:xfrm>
        </p:spPr>
      </p:pic>
    </p:spTree>
    <p:extLst>
      <p:ext uri="{BB962C8B-B14F-4D97-AF65-F5344CB8AC3E}">
        <p14:creationId xmlns:p14="http://schemas.microsoft.com/office/powerpoint/2010/main" val="3175738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Search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3200" dirty="0" smtClean="0">
                <a:latin typeface="Myriad Pro"/>
                <a:cs typeface="Myriad Pro"/>
              </a:rPr>
              <a:t>47 variables in 9 categories</a:t>
            </a:r>
          </a:p>
          <a:p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200" dirty="0" smtClean="0">
                <a:latin typeface="Myriad Pro"/>
                <a:cs typeface="Myriad Pro"/>
              </a:rPr>
              <a:t>Displays results of search in table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Each row displays modal with more details</a:t>
            </a:r>
          </a:p>
          <a:p>
            <a:pPr lvl="1"/>
            <a:endParaRPr lang="en-US" sz="2800" dirty="0" smtClean="0">
              <a:latin typeface="Myriad Pro"/>
              <a:cs typeface="Myriad Pro"/>
            </a:endParaRPr>
          </a:p>
          <a:p>
            <a:r>
              <a:rPr lang="en-US" sz="3200" dirty="0" smtClean="0">
                <a:latin typeface="Myriad Pro"/>
                <a:cs typeface="Myriad Pro"/>
              </a:rPr>
              <a:t>Modal </a:t>
            </a:r>
            <a:r>
              <a:rPr lang="en-US" sz="3200" dirty="0">
                <a:latin typeface="Myriad Pro"/>
                <a:cs typeface="Myriad Pro"/>
              </a:rPr>
              <a:t>c</a:t>
            </a:r>
            <a:r>
              <a:rPr lang="en-US" sz="3200" dirty="0" smtClean="0">
                <a:latin typeface="Myriad Pro"/>
                <a:cs typeface="Myriad Pro"/>
              </a:rPr>
              <a:t>ontains visible filtering function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Displays most relevant data first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Option to display all data</a:t>
            </a:r>
          </a:p>
        </p:txBody>
      </p:sp>
    </p:spTree>
    <p:extLst>
      <p:ext uri="{BB962C8B-B14F-4D97-AF65-F5344CB8AC3E}">
        <p14:creationId xmlns:p14="http://schemas.microsoft.com/office/powerpoint/2010/main" val="1919522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Search Criteria</a:t>
            </a:r>
            <a:endParaRPr lang="en-US" sz="5400" dirty="0"/>
          </a:p>
        </p:txBody>
      </p:sp>
      <p:pic>
        <p:nvPicPr>
          <p:cNvPr id="14" name="Picture 13" descr="Screen Shot 2015-04-21 at 2.48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371600"/>
            <a:ext cx="2661856" cy="5267476"/>
          </a:xfrm>
          <a:prstGeom prst="rect">
            <a:avLst/>
          </a:prstGeom>
        </p:spPr>
      </p:pic>
      <p:pic>
        <p:nvPicPr>
          <p:cNvPr id="15" name="Picture 14" descr="Screen Shot 2015-04-21 at 2.49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371600"/>
            <a:ext cx="2362200" cy="394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45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600" dirty="0" smtClean="0"/>
              <a:t>Search Results</a:t>
            </a:r>
            <a:endParaRPr lang="en-US" sz="5600" dirty="0"/>
          </a:p>
        </p:txBody>
      </p:sp>
      <p:pic>
        <p:nvPicPr>
          <p:cNvPr id="4" name="Picture 3" descr="Screen Shot 2015-04-21 at 2.49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371600"/>
            <a:ext cx="6400800" cy="495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153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600" dirty="0" smtClean="0"/>
              <a:t>Search Results</a:t>
            </a:r>
            <a:endParaRPr lang="en-US" sz="5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92" y="1295400"/>
            <a:ext cx="7462416" cy="501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79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Analyze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Visualize data received from Search</a:t>
            </a:r>
          </a:p>
          <a:p>
            <a:endParaRPr lang="en-US" sz="2800" dirty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5 </a:t>
            </a:r>
            <a:r>
              <a:rPr lang="en-US" sz="2800" dirty="0">
                <a:latin typeface="Myriad Pro"/>
                <a:cs typeface="Myriad Pro"/>
              </a:rPr>
              <a:t>types of </a:t>
            </a:r>
            <a:r>
              <a:rPr lang="en-US" sz="2800" dirty="0" smtClean="0">
                <a:latin typeface="Myriad Pro"/>
                <a:cs typeface="Myriad Pro"/>
              </a:rPr>
              <a:t>graphs 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Line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Bar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Histogram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Pie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Geographic</a:t>
            </a:r>
            <a:endParaRPr lang="en-US" dirty="0">
              <a:latin typeface="Myriad Pro"/>
              <a:cs typeface="Myriad Pro"/>
            </a:endParaRPr>
          </a:p>
          <a:p>
            <a:pPr marL="274320" lvl="1" indent="0">
              <a:buNone/>
            </a:pPr>
            <a:endParaRPr lang="en-US" dirty="0" smtClean="0">
              <a:latin typeface="Myriad Pro"/>
              <a:cs typeface="Myriad Pro"/>
            </a:endParaRPr>
          </a:p>
          <a:p>
            <a:r>
              <a:rPr lang="en-US" dirty="0" smtClean="0">
                <a:latin typeface="Myriad Pro"/>
                <a:cs typeface="Myriad Pro"/>
              </a:rPr>
              <a:t>Multiple independent and dependent options</a:t>
            </a:r>
            <a:endParaRPr lang="en-US" strike="sngStrike" dirty="0" smtClean="0">
              <a:latin typeface="Myriad Pro"/>
              <a:cs typeface="Myriad Pro"/>
            </a:endParaRPr>
          </a:p>
        </p:txBody>
      </p:sp>
      <p:pic>
        <p:nvPicPr>
          <p:cNvPr id="9" name="Picture 8" descr="Screen Shot 2015-04-14 at 10.07.3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905000"/>
            <a:ext cx="3278799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2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 Flow</a:t>
            </a:r>
            <a:endParaRPr lang="en-US" sz="5400" dirty="0"/>
          </a:p>
        </p:txBody>
      </p:sp>
      <p:sp>
        <p:nvSpPr>
          <p:cNvPr id="4" name="Flowchart: Magnetic Disk 3"/>
          <p:cNvSpPr/>
          <p:nvPr/>
        </p:nvSpPr>
        <p:spPr>
          <a:xfrm>
            <a:off x="3048000" y="3200400"/>
            <a:ext cx="1219200" cy="12192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Data In Progress</a:t>
            </a:r>
            <a:endParaRPr lang="en-US" sz="1600" dirty="0"/>
          </a:p>
        </p:txBody>
      </p:sp>
      <p:sp>
        <p:nvSpPr>
          <p:cNvPr id="5" name="Flowchart: Magnetic Disk 4"/>
          <p:cNvSpPr/>
          <p:nvPr/>
        </p:nvSpPr>
        <p:spPr>
          <a:xfrm>
            <a:off x="4876800" y="3200400"/>
            <a:ext cx="1219200" cy="12192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Data</a:t>
            </a:r>
            <a:endParaRPr lang="en-US" sz="1600" dirty="0"/>
          </a:p>
        </p:txBody>
      </p:sp>
      <p:sp>
        <p:nvSpPr>
          <p:cNvPr id="6" name="Smiley Face 5"/>
          <p:cNvSpPr/>
          <p:nvPr/>
        </p:nvSpPr>
        <p:spPr>
          <a:xfrm>
            <a:off x="381000" y="1600200"/>
            <a:ext cx="914400" cy="9144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1905000" y="1219200"/>
            <a:ext cx="6553200" cy="16764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Admin Control Panel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6482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Edit</a:t>
            </a:r>
            <a:endParaRPr lang="en-US" sz="1600" dirty="0"/>
          </a:p>
        </p:txBody>
      </p:sp>
      <p:sp>
        <p:nvSpPr>
          <p:cNvPr id="11" name="Oval 10"/>
          <p:cNvSpPr/>
          <p:nvPr/>
        </p:nvSpPr>
        <p:spPr>
          <a:xfrm>
            <a:off x="59436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Batch Upload</a:t>
            </a:r>
            <a:endParaRPr lang="en-US" sz="1600" dirty="0"/>
          </a:p>
        </p:txBody>
      </p:sp>
      <p:sp>
        <p:nvSpPr>
          <p:cNvPr id="12" name="Oval 11"/>
          <p:cNvSpPr/>
          <p:nvPr/>
        </p:nvSpPr>
        <p:spPr>
          <a:xfrm>
            <a:off x="20574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Single Insert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33528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Review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3703194" y="2667000"/>
            <a:ext cx="106806" cy="46964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4419600" y="2514600"/>
            <a:ext cx="533400" cy="762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5257800" y="2667000"/>
            <a:ext cx="228600" cy="46964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4191000" y="2514600"/>
            <a:ext cx="548388" cy="762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019800" y="2667000"/>
            <a:ext cx="28575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895600" y="2667000"/>
            <a:ext cx="30480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371600" y="2057400"/>
            <a:ext cx="4572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743200" y="4648200"/>
            <a:ext cx="3657600" cy="16764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User Application</a:t>
            </a:r>
            <a:endParaRPr lang="en-US" dirty="0"/>
          </a:p>
        </p:txBody>
      </p:sp>
      <p:sp>
        <p:nvSpPr>
          <p:cNvPr id="50" name="Smiley Face 49"/>
          <p:cNvSpPr/>
          <p:nvPr/>
        </p:nvSpPr>
        <p:spPr>
          <a:xfrm>
            <a:off x="914400" y="5029200"/>
            <a:ext cx="914400" cy="9144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1905000" y="5486400"/>
            <a:ext cx="7620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3062988" y="5105400"/>
            <a:ext cx="1280412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57" name="Oval 56"/>
          <p:cNvSpPr/>
          <p:nvPr/>
        </p:nvSpPr>
        <p:spPr>
          <a:xfrm>
            <a:off x="4815588" y="5105400"/>
            <a:ext cx="1280412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Analyze</a:t>
            </a:r>
            <a:endParaRPr lang="en-US" dirty="0"/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4419600" y="5486400"/>
            <a:ext cx="319788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4114800" y="4343400"/>
            <a:ext cx="762000" cy="762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7239000" y="1812877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Download</a:t>
            </a:r>
            <a:endParaRPr lang="en-US" sz="1100" dirty="0"/>
          </a:p>
        </p:txBody>
      </p:sp>
      <p:cxnSp>
        <p:nvCxnSpPr>
          <p:cNvPr id="67" name="Straight Arrow Connector 66"/>
          <p:cNvCxnSpPr/>
          <p:nvPr/>
        </p:nvCxnSpPr>
        <p:spPr>
          <a:xfrm flipV="1">
            <a:off x="6172200" y="2514600"/>
            <a:ext cx="1234188" cy="83820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419100" y="25908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Admin</a:t>
            </a:r>
            <a:endParaRPr lang="en-US" dirty="0"/>
          </a:p>
        </p:txBody>
      </p:sp>
      <p:sp>
        <p:nvSpPr>
          <p:cNvPr id="115" name="TextBox 114"/>
          <p:cNvSpPr txBox="1"/>
          <p:nvPr/>
        </p:nvSpPr>
        <p:spPr>
          <a:xfrm>
            <a:off x="952500" y="5955268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227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45" grpId="0" animBg="1"/>
      <p:bldP spid="50" grpId="0" animBg="1"/>
      <p:bldP spid="56" grpId="0" animBg="1"/>
      <p:bldP spid="57" grpId="0" animBg="1"/>
      <p:bldP spid="64" grpId="0" animBg="1"/>
      <p:bldP spid="114" grpId="0"/>
      <p:bldP spid="1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Results 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Developed resource for accessing human trafficking information</a:t>
            </a:r>
          </a:p>
          <a:p>
            <a:endParaRPr lang="en-US" sz="2800" dirty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Implemented dynamic graphing solution to visualize data</a:t>
            </a:r>
          </a:p>
          <a:p>
            <a:pPr marL="0" indent="0">
              <a:buNone/>
            </a:pPr>
            <a:endParaRPr lang="en-US" sz="2800" dirty="0" smtClean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Provided project administrators with ability to:</a:t>
            </a:r>
          </a:p>
          <a:p>
            <a:pPr lvl="1"/>
            <a:r>
              <a:rPr lang="en-US" sz="2500" dirty="0" smtClean="0">
                <a:latin typeface="Myriad Pro"/>
                <a:cs typeface="Myriad Pro"/>
              </a:rPr>
              <a:t>Maintain dataset</a:t>
            </a:r>
          </a:p>
          <a:p>
            <a:pPr lvl="1"/>
            <a:r>
              <a:rPr lang="en-US" sz="2500" dirty="0" smtClean="0">
                <a:latin typeface="Myriad Pro"/>
                <a:cs typeface="Myriad Pro"/>
              </a:rPr>
              <a:t>Manage users</a:t>
            </a:r>
          </a:p>
        </p:txBody>
      </p:sp>
    </p:spTree>
    <p:extLst>
      <p:ext uri="{BB962C8B-B14F-4D97-AF65-F5344CB8AC3E}">
        <p14:creationId xmlns:p14="http://schemas.microsoft.com/office/powerpoint/2010/main" val="180090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Background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1371600"/>
            <a:ext cx="8382000" cy="4937760"/>
          </a:xfrm>
        </p:spPr>
        <p:txBody>
          <a:bodyPr anchor="ctr">
            <a:noAutofit/>
          </a:bodyPr>
          <a:lstStyle/>
          <a:p>
            <a:r>
              <a:rPr lang="en-US" sz="3200" dirty="0" smtClean="0">
                <a:latin typeface="Myriad Pro"/>
                <a:cs typeface="Myriad Pro"/>
              </a:rPr>
              <a:t>NIJ grant awarded to TCU professors </a:t>
            </a:r>
          </a:p>
          <a:p>
            <a:r>
              <a:rPr lang="en-US" sz="3200" dirty="0" smtClean="0">
                <a:latin typeface="Myriad Pro"/>
                <a:cs typeface="Myriad Pro"/>
              </a:rPr>
              <a:t>Goals of grant for project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Publicly available centralized database of HT data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Support study for government, NGOs, researchers, etc.</a:t>
            </a:r>
          </a:p>
          <a:p>
            <a:r>
              <a:rPr lang="en-US" sz="3200" dirty="0" smtClean="0">
                <a:latin typeface="Myriad Pro"/>
                <a:cs typeface="Myriad Pro"/>
              </a:rPr>
              <a:t>Professors approached TCU CS of summer 2014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Student project possibilities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Selected for 1 of 3 senior capstone projects</a:t>
            </a:r>
          </a:p>
        </p:txBody>
      </p:sp>
    </p:spTree>
    <p:extLst>
      <p:ext uri="{BB962C8B-B14F-4D97-AF65-F5344CB8AC3E}">
        <p14:creationId xmlns:p14="http://schemas.microsoft.com/office/powerpoint/2010/main" val="4070406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Challenges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/>
          <a:lstStyle/>
          <a:p>
            <a:r>
              <a:rPr lang="en-US" dirty="0">
                <a:latin typeface="Myriad Pro"/>
              </a:rPr>
              <a:t>Client Communication</a:t>
            </a:r>
          </a:p>
          <a:p>
            <a:pPr lvl="1"/>
            <a:r>
              <a:rPr lang="en-US" dirty="0">
                <a:latin typeface="Myriad Pro"/>
              </a:rPr>
              <a:t>Originally had two clients</a:t>
            </a:r>
          </a:p>
          <a:p>
            <a:pPr lvl="1"/>
            <a:r>
              <a:rPr lang="en-US" dirty="0">
                <a:latin typeface="Myriad Pro"/>
              </a:rPr>
              <a:t>One initiated the project without other’s </a:t>
            </a:r>
            <a:r>
              <a:rPr lang="en-US" dirty="0" smtClean="0">
                <a:latin typeface="Myriad Pro"/>
              </a:rPr>
              <a:t>knowledge</a:t>
            </a:r>
          </a:p>
          <a:p>
            <a:pPr lvl="1"/>
            <a:r>
              <a:rPr lang="en-US" dirty="0" smtClean="0">
                <a:latin typeface="Myriad Pro"/>
              </a:rPr>
              <a:t>Now we have one client</a:t>
            </a:r>
            <a:endParaRPr lang="en-US" dirty="0">
              <a:latin typeface="Myriad Pro"/>
            </a:endParaRPr>
          </a:p>
          <a:p>
            <a:r>
              <a:rPr lang="en-US" dirty="0" smtClean="0">
                <a:latin typeface="Myriad Pro"/>
              </a:rPr>
              <a:t>Lack of Requirements</a:t>
            </a:r>
          </a:p>
          <a:p>
            <a:pPr lvl="1"/>
            <a:r>
              <a:rPr lang="en-US" dirty="0" smtClean="0">
                <a:latin typeface="Myriad Pro"/>
              </a:rPr>
              <a:t>Web application features</a:t>
            </a:r>
          </a:p>
          <a:p>
            <a:pPr lvl="1"/>
            <a:r>
              <a:rPr lang="en-US" dirty="0" smtClean="0">
                <a:latin typeface="Myriad Pro"/>
              </a:rPr>
              <a:t>Finalized schema for data</a:t>
            </a:r>
          </a:p>
          <a:p>
            <a:r>
              <a:rPr lang="en-US" dirty="0" smtClean="0">
                <a:latin typeface="Myriad Pro"/>
              </a:rPr>
              <a:t>Acquiring Testable Data</a:t>
            </a:r>
          </a:p>
          <a:p>
            <a:pPr lvl="1"/>
            <a:r>
              <a:rPr lang="en-US" dirty="0" smtClean="0">
                <a:latin typeface="Myriad Pro"/>
              </a:rPr>
              <a:t>3</a:t>
            </a:r>
            <a:r>
              <a:rPr lang="en-US" baseline="30000" dirty="0" smtClean="0">
                <a:latin typeface="Myriad Pro"/>
              </a:rPr>
              <a:t>rd</a:t>
            </a:r>
            <a:r>
              <a:rPr lang="en-US" dirty="0" smtClean="0">
                <a:latin typeface="Myriad Pro"/>
              </a:rPr>
              <a:t> party contractor failed to deliver to client</a:t>
            </a:r>
          </a:p>
          <a:p>
            <a:pPr lvl="1"/>
            <a:r>
              <a:rPr lang="en-US" dirty="0" smtClean="0">
                <a:latin typeface="Myriad Pro"/>
              </a:rPr>
              <a:t>Continually plagued with errors</a:t>
            </a:r>
          </a:p>
        </p:txBody>
      </p:sp>
    </p:spTree>
    <p:extLst>
      <p:ext uri="{BB962C8B-B14F-4D97-AF65-F5344CB8AC3E}">
        <p14:creationId xmlns:p14="http://schemas.microsoft.com/office/powerpoint/2010/main" val="1198079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Conclusion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Autofit/>
          </a:bodyPr>
          <a:lstStyle/>
          <a:p>
            <a:r>
              <a:rPr lang="en-US" sz="2800" dirty="0" smtClean="0">
                <a:latin typeface="Myriad Pro"/>
              </a:rPr>
              <a:t>Need for more self-reliance to create requirements</a:t>
            </a:r>
          </a:p>
          <a:p>
            <a:r>
              <a:rPr lang="en-US" sz="2800" dirty="0" smtClean="0">
                <a:latin typeface="Myriad Pro"/>
              </a:rPr>
              <a:t>Determine more strict deadlines for clients and team</a:t>
            </a:r>
          </a:p>
          <a:p>
            <a:r>
              <a:rPr lang="en-US" sz="2800" dirty="0" smtClean="0">
                <a:latin typeface="Myriad Pro"/>
              </a:rPr>
              <a:t>Prototype, prototype, prototype</a:t>
            </a:r>
            <a:endParaRPr lang="en-US" sz="2800" dirty="0">
              <a:latin typeface="Myriad Pro"/>
              <a:cs typeface="Myriad Pro"/>
            </a:endParaRPr>
          </a:p>
          <a:p>
            <a:r>
              <a:rPr lang="en-US" sz="2800" dirty="0">
                <a:latin typeface="Myriad Pro"/>
                <a:cs typeface="Myriad Pro"/>
              </a:rPr>
              <a:t>Effective communication leads to effective </a:t>
            </a:r>
            <a:r>
              <a:rPr lang="en-US" sz="2800" dirty="0" smtClean="0">
                <a:latin typeface="Myriad Pro"/>
                <a:cs typeface="Myriad Pro"/>
              </a:rPr>
              <a:t>results</a:t>
            </a:r>
          </a:p>
          <a:p>
            <a:r>
              <a:rPr lang="en-US" sz="2800" dirty="0" smtClean="0">
                <a:latin typeface="Myriad Pro"/>
              </a:rPr>
              <a:t>Leave more room for testing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Gained team experience working on high-profile project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735998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A Few Words From Our Client</a:t>
            </a:r>
            <a:endParaRPr lang="en-US" sz="4000" dirty="0"/>
          </a:p>
        </p:txBody>
      </p:sp>
      <p:pic>
        <p:nvPicPr>
          <p:cNvPr id="3" name="clientTalkVideo2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71600"/>
            <a:ext cx="9144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47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Questions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093113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Topics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3200" dirty="0" smtClean="0">
                <a:latin typeface="Myriad Pro"/>
              </a:rPr>
              <a:t>Project Requirements</a:t>
            </a:r>
          </a:p>
          <a:p>
            <a:r>
              <a:rPr lang="en-US" sz="3200" dirty="0">
                <a:latin typeface="Myriad Pro"/>
              </a:rPr>
              <a:t>Development </a:t>
            </a:r>
            <a:r>
              <a:rPr lang="en-US" sz="3200" dirty="0" smtClean="0">
                <a:latin typeface="Myriad Pro"/>
              </a:rPr>
              <a:t>Process</a:t>
            </a:r>
          </a:p>
          <a:p>
            <a:r>
              <a:rPr lang="en-US" sz="3200" dirty="0" smtClean="0">
                <a:latin typeface="Myriad Pro"/>
              </a:rPr>
              <a:t>System Overview</a:t>
            </a:r>
          </a:p>
          <a:p>
            <a:r>
              <a:rPr lang="en-US" sz="3200" dirty="0" smtClean="0">
                <a:latin typeface="Myriad Pro"/>
              </a:rPr>
              <a:t>Database </a:t>
            </a:r>
            <a:r>
              <a:rPr lang="en-US" sz="3200" dirty="0">
                <a:latin typeface="Myriad Pro"/>
              </a:rPr>
              <a:t>S</a:t>
            </a:r>
            <a:r>
              <a:rPr lang="en-US" sz="3200" dirty="0" smtClean="0">
                <a:latin typeface="Myriad Pro"/>
              </a:rPr>
              <a:t>tructure</a:t>
            </a:r>
          </a:p>
          <a:p>
            <a:r>
              <a:rPr lang="en-US" sz="3200" dirty="0" smtClean="0">
                <a:latin typeface="Myriad Pro"/>
              </a:rPr>
              <a:t>Technologies Used</a:t>
            </a:r>
          </a:p>
          <a:p>
            <a:r>
              <a:rPr lang="en-US" sz="3200" dirty="0" smtClean="0">
                <a:latin typeface="Myriad Pro"/>
              </a:rPr>
              <a:t>Web Application</a:t>
            </a:r>
          </a:p>
          <a:p>
            <a:r>
              <a:rPr lang="en-US" sz="3200" dirty="0" smtClean="0">
                <a:latin typeface="Myriad Pro"/>
              </a:rPr>
              <a:t>Results/Challenges/</a:t>
            </a:r>
            <a:r>
              <a:rPr lang="en-US" sz="3200" dirty="0" err="1" smtClean="0">
                <a:latin typeface="Myriad Pro"/>
              </a:rPr>
              <a:t>Conculsion</a:t>
            </a:r>
            <a:endParaRPr lang="en-US" sz="3200" dirty="0" smtClean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899725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Project Requirements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latin typeface="Myriad Pro"/>
              </a:rPr>
              <a:t>Create database for trafficking data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Myriad Pro"/>
              </a:rPr>
              <a:t>W</a:t>
            </a:r>
            <a:r>
              <a:rPr lang="en-US" sz="3200" dirty="0" smtClean="0">
                <a:latin typeface="Myriad Pro"/>
              </a:rPr>
              <a:t>eb application to interface with database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Myriad Pro"/>
              </a:rPr>
              <a:t>Analyze data with charts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Myriad Pro"/>
              </a:rPr>
              <a:t>Provide data management for client</a:t>
            </a:r>
            <a:endParaRPr lang="en-US" sz="32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091037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Development Process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/>
          <a:lstStyle/>
          <a:p>
            <a:r>
              <a:rPr lang="en-US" sz="3200" dirty="0">
                <a:latin typeface="Myriad Pro"/>
              </a:rPr>
              <a:t>Fall </a:t>
            </a:r>
            <a:r>
              <a:rPr lang="en-US" sz="3200" dirty="0" smtClean="0">
                <a:latin typeface="Myriad Pro"/>
              </a:rPr>
              <a:t>2014 Semester</a:t>
            </a:r>
          </a:p>
          <a:p>
            <a:pPr lvl="1"/>
            <a:r>
              <a:rPr lang="en-US" sz="2800" dirty="0" smtClean="0">
                <a:latin typeface="Myriad Pro"/>
              </a:rPr>
              <a:t>Project Definition</a:t>
            </a:r>
          </a:p>
          <a:p>
            <a:pPr lvl="1"/>
            <a:r>
              <a:rPr lang="en-US" sz="2800" dirty="0" smtClean="0">
                <a:latin typeface="Myriad Pro"/>
              </a:rPr>
              <a:t>Requirements </a:t>
            </a:r>
            <a:r>
              <a:rPr lang="en-US" sz="2800" dirty="0">
                <a:latin typeface="Myriad Pro"/>
              </a:rPr>
              <a:t>Gathering and </a:t>
            </a:r>
            <a:r>
              <a:rPr lang="en-US" sz="2800" dirty="0" smtClean="0">
                <a:latin typeface="Myriad Pro"/>
              </a:rPr>
              <a:t>Prototyping</a:t>
            </a:r>
          </a:p>
          <a:p>
            <a:pPr lvl="1"/>
            <a:r>
              <a:rPr lang="en-US" sz="2800" dirty="0" smtClean="0">
                <a:latin typeface="Myriad Pro"/>
              </a:rPr>
              <a:t>Initial Design</a:t>
            </a:r>
            <a:endParaRPr lang="en-US" sz="2800" dirty="0">
              <a:latin typeface="Myriad Pro"/>
            </a:endParaRPr>
          </a:p>
          <a:p>
            <a:r>
              <a:rPr lang="en-US" sz="3200" dirty="0">
                <a:latin typeface="Myriad Pro"/>
              </a:rPr>
              <a:t>Spring </a:t>
            </a:r>
            <a:r>
              <a:rPr lang="en-US" sz="3200" dirty="0" smtClean="0">
                <a:latin typeface="Myriad Pro"/>
              </a:rPr>
              <a:t>2015 Semester</a:t>
            </a:r>
          </a:p>
          <a:p>
            <a:pPr lvl="1"/>
            <a:r>
              <a:rPr lang="en-US" sz="2800" dirty="0" smtClean="0">
                <a:latin typeface="Myriad Pro"/>
              </a:rPr>
              <a:t>Judge Frog Web Application Development</a:t>
            </a:r>
          </a:p>
          <a:p>
            <a:pPr lvl="1"/>
            <a:r>
              <a:rPr lang="en-US" sz="2800" dirty="0" smtClean="0">
                <a:latin typeface="Myriad Pro"/>
              </a:rPr>
              <a:t>User </a:t>
            </a:r>
            <a:r>
              <a:rPr lang="en-US" sz="2800" dirty="0">
                <a:latin typeface="Myriad Pro"/>
              </a:rPr>
              <a:t>Acceptance </a:t>
            </a:r>
            <a:r>
              <a:rPr lang="en-US" sz="2800" dirty="0" smtClean="0">
                <a:latin typeface="Myriad Pro"/>
              </a:rPr>
              <a:t>Testing</a:t>
            </a:r>
          </a:p>
          <a:p>
            <a:pPr lvl="1"/>
            <a:r>
              <a:rPr lang="en-US" sz="2800" dirty="0" smtClean="0">
                <a:latin typeface="Myriad Pro"/>
              </a:rPr>
              <a:t>Presentations</a:t>
            </a:r>
          </a:p>
          <a:p>
            <a:pPr lvl="1"/>
            <a:r>
              <a:rPr lang="en-US" sz="2800" dirty="0" smtClean="0">
                <a:latin typeface="Myriad Pro"/>
              </a:rPr>
              <a:t>Project Deployment</a:t>
            </a:r>
            <a:endParaRPr lang="en-US" sz="28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4277543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Fall 2014 Semester</a:t>
            </a:r>
            <a:endParaRPr lang="en-US" sz="5400" dirty="0">
              <a:latin typeface="Bookman Old Style (Headings)"/>
              <a:cs typeface="Bookman Old Style (Headings)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 lnSpcReduction="10000"/>
          </a:bodyPr>
          <a:lstStyle/>
          <a:p>
            <a:pPr>
              <a:defRPr/>
            </a:pPr>
            <a:r>
              <a:rPr lang="en-US" sz="2800" dirty="0" smtClean="0">
                <a:latin typeface="Myriad Pro"/>
              </a:rPr>
              <a:t>Project Defined</a:t>
            </a:r>
          </a:p>
          <a:p>
            <a:pPr>
              <a:defRPr/>
            </a:pPr>
            <a:r>
              <a:rPr lang="en-US" sz="2800" dirty="0" smtClean="0">
                <a:latin typeface="Myriad Pro"/>
              </a:rPr>
              <a:t>Initial </a:t>
            </a:r>
            <a:r>
              <a:rPr lang="en-US" sz="2800" dirty="0">
                <a:latin typeface="Myriad Pro"/>
              </a:rPr>
              <a:t>Meetings with </a:t>
            </a:r>
            <a:r>
              <a:rPr lang="en-US" sz="2800" dirty="0" smtClean="0">
                <a:latin typeface="Myriad Pro"/>
              </a:rPr>
              <a:t>Clients</a:t>
            </a:r>
          </a:p>
          <a:p>
            <a:pPr>
              <a:defRPr/>
            </a:pPr>
            <a:r>
              <a:rPr lang="en-US" sz="2800" dirty="0" smtClean="0">
                <a:latin typeface="Myriad Pro"/>
              </a:rPr>
              <a:t>Early </a:t>
            </a:r>
            <a:r>
              <a:rPr lang="en-US" sz="2800" dirty="0">
                <a:latin typeface="Myriad Pro"/>
              </a:rPr>
              <a:t>Versions of </a:t>
            </a:r>
            <a:r>
              <a:rPr lang="en-US" sz="2800" dirty="0" smtClean="0">
                <a:latin typeface="Myriad Pro"/>
              </a:rPr>
              <a:t>Documentation</a:t>
            </a: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Project Plan</a:t>
            </a: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Initial </a:t>
            </a:r>
            <a:r>
              <a:rPr lang="en-US" sz="2400" dirty="0">
                <a:latin typeface="Myriad Pro"/>
              </a:rPr>
              <a:t>Requirements </a:t>
            </a:r>
            <a:endParaRPr lang="en-US" sz="2400" dirty="0" smtClean="0">
              <a:latin typeface="Myriad Pro"/>
            </a:endParaRP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Initial </a:t>
            </a:r>
            <a:r>
              <a:rPr lang="en-US" sz="2400" dirty="0">
                <a:latin typeface="Myriad Pro"/>
              </a:rPr>
              <a:t>Design</a:t>
            </a:r>
          </a:p>
          <a:p>
            <a:pPr>
              <a:defRPr/>
            </a:pPr>
            <a:r>
              <a:rPr lang="en-US" sz="2800" dirty="0" smtClean="0">
                <a:latin typeface="Myriad Pro"/>
              </a:rPr>
              <a:t>Iteration 1</a:t>
            </a:r>
          </a:p>
          <a:p>
            <a:pPr lvl="1">
              <a:defRPr/>
            </a:pPr>
            <a:r>
              <a:rPr lang="en-US" sz="2400" dirty="0">
                <a:latin typeface="Myriad Pro"/>
              </a:rPr>
              <a:t>Complete Project Database</a:t>
            </a:r>
          </a:p>
          <a:p>
            <a:pPr lvl="1">
              <a:defRPr/>
            </a:pPr>
            <a:r>
              <a:rPr lang="en-US" sz="2400" dirty="0">
                <a:latin typeface="Myriad Pro"/>
              </a:rPr>
              <a:t>Upload to database via prototype</a:t>
            </a:r>
            <a:endParaRPr lang="en-US" sz="2400" dirty="0" smtClean="0">
              <a:latin typeface="Myriad Pro"/>
            </a:endParaRPr>
          </a:p>
          <a:p>
            <a:pPr lvl="1">
              <a:defRPr/>
            </a:pPr>
            <a:r>
              <a:rPr lang="en-US" sz="2400" dirty="0">
                <a:latin typeface="Myriad Pro"/>
              </a:rPr>
              <a:t>Website Skeleton Complete</a:t>
            </a:r>
          </a:p>
          <a:p>
            <a:pPr lvl="1">
              <a:defRPr/>
            </a:pPr>
            <a:r>
              <a:rPr lang="en-US" sz="2400" dirty="0">
                <a:latin typeface="Myriad Pro"/>
              </a:rPr>
              <a:t>Complete </a:t>
            </a:r>
            <a:r>
              <a:rPr lang="en-US" sz="2400" dirty="0" smtClean="0">
                <a:latin typeface="Myriad Pro"/>
              </a:rPr>
              <a:t>Documents</a:t>
            </a:r>
            <a:endParaRPr lang="en-US" sz="24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3513358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Spring 2015 </a:t>
            </a:r>
            <a:r>
              <a:rPr lang="en-US" sz="5400" dirty="0"/>
              <a:t>Semester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Autofit/>
          </a:bodyPr>
          <a:lstStyle/>
          <a:p>
            <a:r>
              <a:rPr lang="en-US" sz="2800" dirty="0" smtClean="0">
                <a:latin typeface="Myriad Pro"/>
              </a:rPr>
              <a:t>Iteration 2</a:t>
            </a:r>
          </a:p>
          <a:p>
            <a:pPr lvl="1"/>
            <a:r>
              <a:rPr lang="en-US" sz="2400" dirty="0">
                <a:latin typeface="Myriad Pro"/>
              </a:rPr>
              <a:t>Web application completed </a:t>
            </a:r>
            <a:endParaRPr lang="en-US" sz="2400" dirty="0" smtClean="0">
              <a:latin typeface="Myriad Pro"/>
            </a:endParaRPr>
          </a:p>
          <a:p>
            <a:pPr lvl="1"/>
            <a:r>
              <a:rPr lang="en-US" sz="2400" dirty="0" smtClean="0">
                <a:latin typeface="Myriad Pro"/>
              </a:rPr>
              <a:t>Web </a:t>
            </a:r>
            <a:r>
              <a:rPr lang="en-US" sz="2400" dirty="0">
                <a:latin typeface="Myriad Pro"/>
              </a:rPr>
              <a:t>application integration test development has </a:t>
            </a:r>
            <a:r>
              <a:rPr lang="en-US" sz="2400" dirty="0" smtClean="0">
                <a:latin typeface="Myriad Pro"/>
              </a:rPr>
              <a:t>begun</a:t>
            </a:r>
          </a:p>
          <a:p>
            <a:pPr lvl="1"/>
            <a:r>
              <a:rPr lang="en-US" sz="2400" dirty="0">
                <a:latin typeface="Myriad Pro"/>
              </a:rPr>
              <a:t>Website design finalized</a:t>
            </a:r>
          </a:p>
          <a:p>
            <a:pPr lvl="1"/>
            <a:r>
              <a:rPr lang="en-US" sz="2400" dirty="0">
                <a:latin typeface="Myriad Pro"/>
              </a:rPr>
              <a:t>First round of analytics </a:t>
            </a:r>
            <a:r>
              <a:rPr lang="en-US" sz="2400" dirty="0" smtClean="0">
                <a:latin typeface="Myriad Pro"/>
              </a:rPr>
              <a:t>prototyped</a:t>
            </a:r>
          </a:p>
          <a:p>
            <a:r>
              <a:rPr lang="en-US" sz="2800" dirty="0" smtClean="0">
                <a:latin typeface="Myriad Pro"/>
              </a:rPr>
              <a:t>Iteration 3</a:t>
            </a:r>
          </a:p>
          <a:p>
            <a:pPr lvl="1"/>
            <a:r>
              <a:rPr lang="en-US" sz="2400" dirty="0">
                <a:latin typeface="Myriad Pro"/>
              </a:rPr>
              <a:t>Second round of analytics prototyped </a:t>
            </a:r>
            <a:endParaRPr lang="en-US" sz="2400" dirty="0" smtClean="0">
              <a:latin typeface="Myriad Pro"/>
            </a:endParaRPr>
          </a:p>
          <a:p>
            <a:pPr lvl="1"/>
            <a:r>
              <a:rPr lang="en-US" sz="2400" dirty="0" smtClean="0">
                <a:latin typeface="Myriad Pro"/>
              </a:rPr>
              <a:t>Analytics </a:t>
            </a:r>
            <a:r>
              <a:rPr lang="en-US" sz="2400" dirty="0">
                <a:latin typeface="Myriad Pro"/>
              </a:rPr>
              <a:t>finalized </a:t>
            </a:r>
            <a:endParaRPr lang="en-US" sz="2400" dirty="0" smtClean="0">
              <a:latin typeface="Myriad Pro"/>
            </a:endParaRPr>
          </a:p>
          <a:p>
            <a:r>
              <a:rPr lang="en-US" sz="2800" dirty="0" smtClean="0">
                <a:latin typeface="Myriad Pro"/>
              </a:rPr>
              <a:t>Iteration 4</a:t>
            </a:r>
          </a:p>
          <a:p>
            <a:pPr lvl="1"/>
            <a:r>
              <a:rPr lang="en-US" sz="2400" dirty="0" smtClean="0">
                <a:latin typeface="Myriad Pro"/>
              </a:rPr>
              <a:t>Finish all testing</a:t>
            </a:r>
            <a:endParaRPr lang="en-US" sz="24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61240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System Overview</a:t>
            </a:r>
            <a:endParaRPr lang="en-US" sz="5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594" y="1143000"/>
            <a:ext cx="5396406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36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4406</TotalTime>
  <Words>905</Words>
  <Application>Microsoft Macintosh PowerPoint</Application>
  <PresentationFormat>On-screen Show (4:3)</PresentationFormat>
  <Paragraphs>369</Paragraphs>
  <Slides>33</Slides>
  <Notes>22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Origin</vt:lpstr>
      <vt:lpstr>PowerPoint Presentation</vt:lpstr>
      <vt:lpstr>Human Trafficking Facts</vt:lpstr>
      <vt:lpstr>Background</vt:lpstr>
      <vt:lpstr>Topics</vt:lpstr>
      <vt:lpstr>Project Requirements</vt:lpstr>
      <vt:lpstr>Development Process</vt:lpstr>
      <vt:lpstr>Fall 2014 Semester</vt:lpstr>
      <vt:lpstr>Spring 2015 Semester</vt:lpstr>
      <vt:lpstr>System Overview</vt:lpstr>
      <vt:lpstr>Database</vt:lpstr>
      <vt:lpstr>Database</vt:lpstr>
      <vt:lpstr>Database</vt:lpstr>
      <vt:lpstr>Why MySQL?</vt:lpstr>
      <vt:lpstr>Web Application</vt:lpstr>
      <vt:lpstr>Why PHP/CakePHP?</vt:lpstr>
      <vt:lpstr>Web Application</vt:lpstr>
      <vt:lpstr>Admin Panel</vt:lpstr>
      <vt:lpstr>User Management</vt:lpstr>
      <vt:lpstr>Case Creation</vt:lpstr>
      <vt:lpstr>Case Creation</vt:lpstr>
      <vt:lpstr>Case Creation</vt:lpstr>
      <vt:lpstr>Case Review</vt:lpstr>
      <vt:lpstr>Search</vt:lpstr>
      <vt:lpstr>Search Criteria</vt:lpstr>
      <vt:lpstr>Search Results</vt:lpstr>
      <vt:lpstr>Search Results</vt:lpstr>
      <vt:lpstr>Analyze</vt:lpstr>
      <vt:lpstr>Data Flow</vt:lpstr>
      <vt:lpstr>Results </vt:lpstr>
      <vt:lpstr>Challenges</vt:lpstr>
      <vt:lpstr>Conclusion</vt:lpstr>
      <vt:lpstr>A Few Words From Our Client</vt:lpstr>
      <vt:lpstr>Questions</vt:lpstr>
    </vt:vector>
  </TitlesOfParts>
  <Company>Top Productions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NTASC Presentation</dc:title>
  <dc:creator>Landon</dc:creator>
  <cp:lastModifiedBy>Landon</cp:lastModifiedBy>
  <cp:revision>172</cp:revision>
  <dcterms:created xsi:type="dcterms:W3CDTF">2015-04-06T17:28:50Z</dcterms:created>
  <dcterms:modified xsi:type="dcterms:W3CDTF">2015-04-27T19:43:45Z</dcterms:modified>
</cp:coreProperties>
</file>

<file path=docProps/thumbnail.jpeg>
</file>